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8" r:id="rId1"/>
  </p:sldMasterIdLst>
  <p:notesMasterIdLst>
    <p:notesMasterId r:id="rId23"/>
  </p:notesMasterIdLst>
  <p:sldIdLst>
    <p:sldId id="256" r:id="rId2"/>
    <p:sldId id="280" r:id="rId3"/>
    <p:sldId id="282" r:id="rId4"/>
    <p:sldId id="283" r:id="rId5"/>
    <p:sldId id="261" r:id="rId6"/>
    <p:sldId id="281" r:id="rId7"/>
    <p:sldId id="285" r:id="rId8"/>
    <p:sldId id="287" r:id="rId9"/>
    <p:sldId id="279" r:id="rId10"/>
    <p:sldId id="288" r:id="rId11"/>
    <p:sldId id="286" r:id="rId12"/>
    <p:sldId id="289" r:id="rId13"/>
    <p:sldId id="290" r:id="rId14"/>
    <p:sldId id="292" r:id="rId15"/>
    <p:sldId id="291" r:id="rId16"/>
    <p:sldId id="293" r:id="rId17"/>
    <p:sldId id="294" r:id="rId18"/>
    <p:sldId id="297" r:id="rId19"/>
    <p:sldId id="295" r:id="rId20"/>
    <p:sldId id="296" r:id="rId21"/>
    <p:sldId id="269" r:id="rId2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1" autoAdjust="0"/>
    <p:restoredTop sz="87239" autoAdjust="0"/>
  </p:normalViewPr>
  <p:slideViewPr>
    <p:cSldViewPr>
      <p:cViewPr>
        <p:scale>
          <a:sx n="100" d="100"/>
          <a:sy n="100" d="100"/>
        </p:scale>
        <p:origin x="218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31A8F02-C025-4390-97EF-6236541DA8D3}" type="datetimeFigureOut">
              <a:rPr lang="en-US" smtClean="0"/>
              <a:t>8/14/2019</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4CD96BE7-CD8F-44BA-BCA5-A1F427BF4103}" type="slidenum">
              <a:rPr lang="en-US" smtClean="0"/>
              <a:t>‹#›</a:t>
            </a:fld>
            <a:endParaRPr lang="en-US"/>
          </a:p>
        </p:txBody>
      </p:sp>
    </p:spTree>
    <p:extLst>
      <p:ext uri="{BB962C8B-B14F-4D97-AF65-F5344CB8AC3E}">
        <p14:creationId xmlns:p14="http://schemas.microsoft.com/office/powerpoint/2010/main" val="164498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D96BE7-CD8F-44BA-BCA5-A1F427BF4103}" type="slidenum">
              <a:rPr lang="en-US" smtClean="0"/>
              <a:t>1</a:t>
            </a:fld>
            <a:endParaRPr lang="en-US"/>
          </a:p>
        </p:txBody>
      </p:sp>
    </p:spTree>
    <p:extLst>
      <p:ext uri="{BB962C8B-B14F-4D97-AF65-F5344CB8AC3E}">
        <p14:creationId xmlns:p14="http://schemas.microsoft.com/office/powerpoint/2010/main" val="1443624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Though construction costs are often significantly higher, the reduction to the ROW impacts can sometimes offset the costs, especially in urban areas.</a:t>
            </a:r>
            <a:endParaRPr lang="en-US" dirty="0"/>
          </a:p>
        </p:txBody>
      </p:sp>
      <p:sp>
        <p:nvSpPr>
          <p:cNvPr id="4" name="Slide Number Placeholder 3"/>
          <p:cNvSpPr>
            <a:spLocks noGrp="1"/>
          </p:cNvSpPr>
          <p:nvPr>
            <p:ph type="sldNum" sz="quarter" idx="10"/>
          </p:nvPr>
        </p:nvSpPr>
        <p:spPr/>
        <p:txBody>
          <a:bodyPr/>
          <a:lstStyle/>
          <a:p>
            <a:fld id="{4CD96BE7-CD8F-44BA-BCA5-A1F427BF4103}" type="slidenum">
              <a:rPr lang="en-US" smtClean="0"/>
              <a:t>12</a:t>
            </a:fld>
            <a:endParaRPr lang="en-US"/>
          </a:p>
        </p:txBody>
      </p:sp>
    </p:spTree>
    <p:extLst>
      <p:ext uri="{BB962C8B-B14F-4D97-AF65-F5344CB8AC3E}">
        <p14:creationId xmlns:p14="http://schemas.microsoft.com/office/powerpoint/2010/main" val="412179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Though construction costs are often significantly higher, the reduction to the ROW impacts can sometimes offset the costs, especially in urban areas.</a:t>
            </a:r>
            <a:endParaRPr lang="en-US" dirty="0" smtClean="0"/>
          </a:p>
          <a:p>
            <a:endParaRPr lang="en-US" dirty="0"/>
          </a:p>
        </p:txBody>
      </p:sp>
      <p:sp>
        <p:nvSpPr>
          <p:cNvPr id="4" name="Slide Number Placeholder 3"/>
          <p:cNvSpPr>
            <a:spLocks noGrp="1"/>
          </p:cNvSpPr>
          <p:nvPr>
            <p:ph type="sldNum" sz="quarter" idx="10"/>
          </p:nvPr>
        </p:nvSpPr>
        <p:spPr/>
        <p:txBody>
          <a:bodyPr/>
          <a:lstStyle/>
          <a:p>
            <a:fld id="{4CD96BE7-CD8F-44BA-BCA5-A1F427BF4103}" type="slidenum">
              <a:rPr lang="en-US" smtClean="0"/>
              <a:t>13</a:t>
            </a:fld>
            <a:endParaRPr lang="en-US"/>
          </a:p>
        </p:txBody>
      </p:sp>
    </p:spTree>
    <p:extLst>
      <p:ext uri="{BB962C8B-B14F-4D97-AF65-F5344CB8AC3E}">
        <p14:creationId xmlns:p14="http://schemas.microsoft.com/office/powerpoint/2010/main" val="3731553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t>
            </a:r>
            <a:r>
              <a:rPr lang="en-US" baseline="0" smtClean="0"/>
              <a:t> Though construction costs are often significantly higher, the reduction to the ROW impacts can sometimes offset the costs, especially in urban areas.</a:t>
            </a:r>
            <a:endParaRPr lang="en-US"/>
          </a:p>
        </p:txBody>
      </p:sp>
      <p:sp>
        <p:nvSpPr>
          <p:cNvPr id="4" name="Slide Number Placeholder 3"/>
          <p:cNvSpPr>
            <a:spLocks noGrp="1"/>
          </p:cNvSpPr>
          <p:nvPr>
            <p:ph type="sldNum" sz="quarter" idx="10"/>
          </p:nvPr>
        </p:nvSpPr>
        <p:spPr/>
        <p:txBody>
          <a:bodyPr/>
          <a:lstStyle/>
          <a:p>
            <a:fld id="{4CD96BE7-CD8F-44BA-BCA5-A1F427BF4103}" type="slidenum">
              <a:rPr lang="en-US" smtClean="0"/>
              <a:t>14</a:t>
            </a:fld>
            <a:endParaRPr lang="en-US"/>
          </a:p>
        </p:txBody>
      </p:sp>
    </p:spTree>
    <p:extLst>
      <p:ext uri="{BB962C8B-B14F-4D97-AF65-F5344CB8AC3E}">
        <p14:creationId xmlns:p14="http://schemas.microsoft.com/office/powerpoint/2010/main" val="1217726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Allowing</a:t>
            </a:r>
            <a:r>
              <a:rPr lang="en-US" baseline="0" dirty="0" smtClean="0"/>
              <a:t> pedestrians to cross the arterial is a </a:t>
            </a:r>
            <a:r>
              <a:rPr lang="en-US" baseline="0" dirty="0" err="1" smtClean="0"/>
              <a:t>challangle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CD96BE7-CD8F-44BA-BCA5-A1F427BF4103}" type="slidenum">
              <a:rPr lang="en-US" smtClean="0"/>
              <a:t>15</a:t>
            </a:fld>
            <a:endParaRPr lang="en-US"/>
          </a:p>
        </p:txBody>
      </p:sp>
    </p:spTree>
    <p:extLst>
      <p:ext uri="{BB962C8B-B14F-4D97-AF65-F5344CB8AC3E}">
        <p14:creationId xmlns:p14="http://schemas.microsoft.com/office/powerpoint/2010/main" val="301008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D96BE7-CD8F-44BA-BCA5-A1F427BF4103}" type="slidenum">
              <a:rPr lang="en-US" smtClean="0"/>
              <a:t>19</a:t>
            </a:fld>
            <a:endParaRPr lang="en-US"/>
          </a:p>
        </p:txBody>
      </p:sp>
    </p:spTree>
    <p:extLst>
      <p:ext uri="{BB962C8B-B14F-4D97-AF65-F5344CB8AC3E}">
        <p14:creationId xmlns:p14="http://schemas.microsoft.com/office/powerpoint/2010/main" val="1980965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D96BE7-CD8F-44BA-BCA5-A1F427BF4103}" type="slidenum">
              <a:rPr lang="en-US" smtClean="0"/>
              <a:t>20</a:t>
            </a:fld>
            <a:endParaRPr lang="en-US"/>
          </a:p>
        </p:txBody>
      </p:sp>
    </p:spTree>
    <p:extLst>
      <p:ext uri="{BB962C8B-B14F-4D97-AF65-F5344CB8AC3E}">
        <p14:creationId xmlns:p14="http://schemas.microsoft.com/office/powerpoint/2010/main" val="346613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Traditional diamond with</a:t>
            </a:r>
            <a:r>
              <a:rPr lang="en-US" baseline="0" smtClean="0"/>
              <a:t> “dual points” denoted</a:t>
            </a:r>
            <a:endParaRPr lang="en-US"/>
          </a:p>
        </p:txBody>
      </p:sp>
      <p:sp>
        <p:nvSpPr>
          <p:cNvPr id="4" name="Slide Number Placeholder 3"/>
          <p:cNvSpPr>
            <a:spLocks noGrp="1"/>
          </p:cNvSpPr>
          <p:nvPr>
            <p:ph type="sldNum" sz="quarter" idx="10"/>
          </p:nvPr>
        </p:nvSpPr>
        <p:spPr/>
        <p:txBody>
          <a:bodyPr/>
          <a:lstStyle/>
          <a:p>
            <a:fld id="{4CD96BE7-CD8F-44BA-BCA5-A1F427BF4103}" type="slidenum">
              <a:rPr lang="en-US" smtClean="0"/>
              <a:t>3</a:t>
            </a:fld>
            <a:endParaRPr lang="en-US"/>
          </a:p>
        </p:txBody>
      </p:sp>
    </p:spTree>
    <p:extLst>
      <p:ext uri="{BB962C8B-B14F-4D97-AF65-F5344CB8AC3E}">
        <p14:creationId xmlns:p14="http://schemas.microsoft.com/office/powerpoint/2010/main" val="112909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SPUI with “single</a:t>
            </a:r>
            <a:r>
              <a:rPr lang="en-US" baseline="0" smtClean="0"/>
              <a:t> point” denoted</a:t>
            </a:r>
            <a:endParaRPr lang="en-US"/>
          </a:p>
        </p:txBody>
      </p:sp>
      <p:sp>
        <p:nvSpPr>
          <p:cNvPr id="4" name="Slide Number Placeholder 3"/>
          <p:cNvSpPr>
            <a:spLocks noGrp="1"/>
          </p:cNvSpPr>
          <p:nvPr>
            <p:ph type="sldNum" sz="quarter" idx="10"/>
          </p:nvPr>
        </p:nvSpPr>
        <p:spPr/>
        <p:txBody>
          <a:bodyPr/>
          <a:lstStyle/>
          <a:p>
            <a:fld id="{4CD96BE7-CD8F-44BA-BCA5-A1F427BF4103}" type="slidenum">
              <a:rPr lang="en-US" smtClean="0"/>
              <a:t>4</a:t>
            </a:fld>
            <a:endParaRPr lang="en-US"/>
          </a:p>
        </p:txBody>
      </p:sp>
    </p:spTree>
    <p:extLst>
      <p:ext uri="{BB962C8B-B14F-4D97-AF65-F5344CB8AC3E}">
        <p14:creationId xmlns:p14="http://schemas.microsoft.com/office/powerpoint/2010/main" val="550854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Hawkes was Director of Transportation</a:t>
            </a:r>
            <a:r>
              <a:rPr lang="en-US" baseline="0" dirty="0" smtClean="0"/>
              <a:t> Engineering for  J. E. Greiner Company.</a:t>
            </a:r>
          </a:p>
          <a:p>
            <a:pPr marL="171450" indent="-171450">
              <a:buFontTx/>
              <a:buChar char="-"/>
            </a:pPr>
            <a:r>
              <a:rPr lang="en-US" baseline="0" dirty="0" smtClean="0"/>
              <a:t>Hawkes is known as the “granddaddy of the urban interchange”</a:t>
            </a:r>
            <a:endParaRPr lang="en-US" dirty="0" smtClean="0"/>
          </a:p>
          <a:p>
            <a:r>
              <a:rPr lang="en-US" dirty="0" smtClean="0"/>
              <a:t>-  </a:t>
            </a:r>
            <a:r>
              <a:rPr lang="en-US" dirty="0" err="1" smtClean="0"/>
              <a:t>SPUI</a:t>
            </a:r>
            <a:r>
              <a:rPr lang="en-US" baseline="0" dirty="0" smtClean="0"/>
              <a:t> at S.R.60/S.R.19 has since undergone revisions to add frontage roads.</a:t>
            </a:r>
            <a:endParaRPr lang="en-US" dirty="0"/>
          </a:p>
        </p:txBody>
      </p:sp>
      <p:sp>
        <p:nvSpPr>
          <p:cNvPr id="4" name="Slide Number Placeholder 3"/>
          <p:cNvSpPr>
            <a:spLocks noGrp="1"/>
          </p:cNvSpPr>
          <p:nvPr>
            <p:ph type="sldNum" sz="quarter" idx="10"/>
          </p:nvPr>
        </p:nvSpPr>
        <p:spPr/>
        <p:txBody>
          <a:bodyPr/>
          <a:lstStyle/>
          <a:p>
            <a:fld id="{4CD96BE7-CD8F-44BA-BCA5-A1F427BF4103}" type="slidenum">
              <a:rPr lang="en-US" smtClean="0"/>
              <a:t>5</a:t>
            </a:fld>
            <a:endParaRPr lang="en-US"/>
          </a:p>
        </p:txBody>
      </p:sp>
    </p:spTree>
    <p:extLst>
      <p:ext uri="{BB962C8B-B14F-4D97-AF65-F5344CB8AC3E}">
        <p14:creationId xmlns:p14="http://schemas.microsoft.com/office/powerpoint/2010/main" val="210889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”Protected Only” left-turn phasing</a:t>
            </a:r>
            <a:r>
              <a:rPr lang="en-US" baseline="0" smtClean="0"/>
              <a:t> </a:t>
            </a:r>
            <a:r>
              <a:rPr lang="en-US" smtClean="0"/>
              <a:t>is a common intersection</a:t>
            </a:r>
            <a:r>
              <a:rPr lang="en-US" baseline="0" smtClean="0"/>
              <a:t> configuration</a:t>
            </a:r>
          </a:p>
          <a:p>
            <a:pPr marL="176679" indent="-176679">
              <a:buFontTx/>
              <a:buChar char="-"/>
            </a:pPr>
            <a:r>
              <a:rPr lang="en-US" baseline="0" smtClean="0"/>
              <a:t>Most drivers will not notice significant differences when navigating through a SPUI (as compared to CFI and DDI)</a:t>
            </a:r>
          </a:p>
          <a:p>
            <a:pPr marL="176679" indent="-176679">
              <a:buFontTx/>
              <a:buChar char="-"/>
            </a:pPr>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fld id="{4CD96BE7-CD8F-44BA-BCA5-A1F427BF4103}" type="slidenum">
              <a:rPr lang="en-US" smtClean="0"/>
              <a:t>6</a:t>
            </a:fld>
            <a:endParaRPr lang="en-US"/>
          </a:p>
        </p:txBody>
      </p:sp>
    </p:spTree>
    <p:extLst>
      <p:ext uri="{BB962C8B-B14F-4D97-AF65-F5344CB8AC3E}">
        <p14:creationId xmlns:p14="http://schemas.microsoft.com/office/powerpoint/2010/main" val="347397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Most </a:t>
            </a:r>
            <a:r>
              <a:rPr lang="en-US" dirty="0" err="1" smtClean="0"/>
              <a:t>SPUIs</a:t>
            </a:r>
            <a:r>
              <a:rPr lang="en-US" baseline="0" dirty="0" smtClean="0"/>
              <a:t> operate well with only 3 phases.</a:t>
            </a:r>
            <a:endParaRPr lang="en-US" dirty="0" smtClean="0"/>
          </a:p>
          <a:p>
            <a:r>
              <a:rPr lang="en-US" dirty="0" smtClean="0"/>
              <a:t>- In</a:t>
            </a:r>
            <a:r>
              <a:rPr lang="en-US" baseline="0" dirty="0" smtClean="0"/>
              <a:t> most cases, right turns are separated from the signal and are either yield or free-flowing</a:t>
            </a:r>
          </a:p>
          <a:p>
            <a:endParaRPr lang="en-US" dirty="0"/>
          </a:p>
        </p:txBody>
      </p:sp>
      <p:sp>
        <p:nvSpPr>
          <p:cNvPr id="4" name="Slide Number Placeholder 3"/>
          <p:cNvSpPr>
            <a:spLocks noGrp="1"/>
          </p:cNvSpPr>
          <p:nvPr>
            <p:ph type="sldNum" sz="quarter" idx="10"/>
          </p:nvPr>
        </p:nvSpPr>
        <p:spPr/>
        <p:txBody>
          <a:bodyPr/>
          <a:lstStyle/>
          <a:p>
            <a:fld id="{4CD96BE7-CD8F-44BA-BCA5-A1F427BF4103}" type="slidenum">
              <a:rPr lang="en-US" smtClean="0"/>
              <a:t>8</a:t>
            </a:fld>
            <a:endParaRPr lang="en-US"/>
          </a:p>
        </p:txBody>
      </p:sp>
    </p:spTree>
    <p:extLst>
      <p:ext uri="{BB962C8B-B14F-4D97-AF65-F5344CB8AC3E}">
        <p14:creationId xmlns:p14="http://schemas.microsoft.com/office/powerpoint/2010/main" val="243969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Most </a:t>
            </a:r>
            <a:r>
              <a:rPr lang="en-US" dirty="0" err="1" smtClean="0"/>
              <a:t>SPUIs</a:t>
            </a:r>
            <a:r>
              <a:rPr lang="en-US" baseline="0" dirty="0" smtClean="0"/>
              <a:t> operate well with only 3 phases.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In</a:t>
            </a:r>
            <a:r>
              <a:rPr lang="en-US" baseline="0" dirty="0" smtClean="0"/>
              <a:t> most cases, right turns are separated from the signal and are either yield or free-flowing</a:t>
            </a:r>
          </a:p>
          <a:p>
            <a:endParaRPr lang="en-US" dirty="0"/>
          </a:p>
        </p:txBody>
      </p:sp>
      <p:sp>
        <p:nvSpPr>
          <p:cNvPr id="4" name="Slide Number Placeholder 3"/>
          <p:cNvSpPr>
            <a:spLocks noGrp="1"/>
          </p:cNvSpPr>
          <p:nvPr>
            <p:ph type="sldNum" sz="quarter" idx="10"/>
          </p:nvPr>
        </p:nvSpPr>
        <p:spPr/>
        <p:txBody>
          <a:bodyPr/>
          <a:lstStyle/>
          <a:p>
            <a:fld id="{4CD96BE7-CD8F-44BA-BCA5-A1F427BF4103}" type="slidenum">
              <a:rPr lang="en-US" smtClean="0"/>
              <a:t>9</a:t>
            </a:fld>
            <a:endParaRPr lang="en-US"/>
          </a:p>
        </p:txBody>
      </p:sp>
    </p:spTree>
    <p:extLst>
      <p:ext uri="{BB962C8B-B14F-4D97-AF65-F5344CB8AC3E}">
        <p14:creationId xmlns:p14="http://schemas.microsoft.com/office/powerpoint/2010/main" val="3378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Most </a:t>
            </a:r>
            <a:r>
              <a:rPr lang="en-US" dirty="0" err="1" smtClean="0"/>
              <a:t>SPUIs</a:t>
            </a:r>
            <a:r>
              <a:rPr lang="en-US" baseline="0" dirty="0" smtClean="0"/>
              <a:t> operate well with only 3 phases.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In</a:t>
            </a:r>
            <a:r>
              <a:rPr lang="en-US" baseline="0" dirty="0" smtClean="0"/>
              <a:t> most cases, right turns are separated from the signal and are either yield or free-flowing</a:t>
            </a:r>
          </a:p>
          <a:p>
            <a:endParaRPr lang="en-US" dirty="0"/>
          </a:p>
        </p:txBody>
      </p:sp>
      <p:sp>
        <p:nvSpPr>
          <p:cNvPr id="4" name="Slide Number Placeholder 3"/>
          <p:cNvSpPr>
            <a:spLocks noGrp="1"/>
          </p:cNvSpPr>
          <p:nvPr>
            <p:ph type="sldNum" sz="quarter" idx="10"/>
          </p:nvPr>
        </p:nvSpPr>
        <p:spPr/>
        <p:txBody>
          <a:bodyPr/>
          <a:lstStyle/>
          <a:p>
            <a:fld id="{4CD96BE7-CD8F-44BA-BCA5-A1F427BF4103}" type="slidenum">
              <a:rPr lang="en-US" smtClean="0"/>
              <a:t>10</a:t>
            </a:fld>
            <a:endParaRPr lang="en-US"/>
          </a:p>
        </p:txBody>
      </p:sp>
    </p:spTree>
    <p:extLst>
      <p:ext uri="{BB962C8B-B14F-4D97-AF65-F5344CB8AC3E}">
        <p14:creationId xmlns:p14="http://schemas.microsoft.com/office/powerpoint/2010/main" val="65155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D96BE7-CD8F-44BA-BCA5-A1F427BF4103}" type="slidenum">
              <a:rPr lang="en-US" smtClean="0"/>
              <a:t>11</a:t>
            </a:fld>
            <a:endParaRPr lang="en-US"/>
          </a:p>
        </p:txBody>
      </p:sp>
    </p:spTree>
    <p:extLst>
      <p:ext uri="{BB962C8B-B14F-4D97-AF65-F5344CB8AC3E}">
        <p14:creationId xmlns:p14="http://schemas.microsoft.com/office/powerpoint/2010/main" val="4151089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D4C7C7-806F-4C13-B0DD-363EAA0ABD4C}"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8A4E-A4D6-486E-949C-419ABFEB0BC3}"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99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123579-D73A-4A7A-B8EC-D1E3D6506BB1}"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8A4E-A4D6-486E-949C-419ABFEB0BC3}" type="slidenum">
              <a:rPr lang="en-US" smtClean="0"/>
              <a:t>‹#›</a:t>
            </a:fld>
            <a:endParaRPr lang="en-US"/>
          </a:p>
        </p:txBody>
      </p:sp>
    </p:spTree>
    <p:extLst>
      <p:ext uri="{BB962C8B-B14F-4D97-AF65-F5344CB8AC3E}">
        <p14:creationId xmlns:p14="http://schemas.microsoft.com/office/powerpoint/2010/main" val="255463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86B85A-9DE8-4919-86CE-201EACEFE38D}"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8A4E-A4D6-486E-949C-419ABFEB0BC3}" type="slidenum">
              <a:rPr lang="en-US" smtClean="0"/>
              <a:t>‹#›</a:t>
            </a:fld>
            <a:endParaRPr lang="en-US"/>
          </a:p>
        </p:txBody>
      </p:sp>
    </p:spTree>
    <p:extLst>
      <p:ext uri="{BB962C8B-B14F-4D97-AF65-F5344CB8AC3E}">
        <p14:creationId xmlns:p14="http://schemas.microsoft.com/office/powerpoint/2010/main" val="186317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9FE63B-7886-4EEA-8DA9-387FFC01AF69}"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8A4E-A4D6-486E-949C-419ABFEB0BC3}" type="slidenum">
              <a:rPr lang="en-US" smtClean="0"/>
              <a:t>‹#›</a:t>
            </a:fld>
            <a:endParaRPr lang="en-US"/>
          </a:p>
        </p:txBody>
      </p:sp>
    </p:spTree>
    <p:extLst>
      <p:ext uri="{BB962C8B-B14F-4D97-AF65-F5344CB8AC3E}">
        <p14:creationId xmlns:p14="http://schemas.microsoft.com/office/powerpoint/2010/main" val="59828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92A251-F014-478B-8E28-0F7FE8DC0B28}"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48A4E-A4D6-486E-949C-419ABFEB0BC3}"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4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E4AC84-B072-4AAF-AA6E-E5EE9638E4DD}" type="datetime1">
              <a:rPr lang="en-US" smtClean="0"/>
              <a:t>8/14/2019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48A4E-A4D6-486E-949C-419ABFEB0BC3}" type="slidenum">
              <a:rPr lang="en-US" smtClean="0"/>
              <a:t>‹#›</a:t>
            </a:fld>
            <a:endParaRPr lang="en-US"/>
          </a:p>
        </p:txBody>
      </p:sp>
    </p:spTree>
    <p:extLst>
      <p:ext uri="{BB962C8B-B14F-4D97-AF65-F5344CB8AC3E}">
        <p14:creationId xmlns:p14="http://schemas.microsoft.com/office/powerpoint/2010/main" val="332329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F6C8B1-F15B-415B-8906-722EE8DEA961}" type="datetime1">
              <a:rPr lang="en-US" smtClean="0"/>
              <a:t>8/14/2019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48A4E-A4D6-486E-949C-419ABFEB0BC3}" type="slidenum">
              <a:rPr lang="en-US" smtClean="0"/>
              <a:t>‹#›</a:t>
            </a:fld>
            <a:endParaRPr lang="en-US"/>
          </a:p>
        </p:txBody>
      </p:sp>
    </p:spTree>
    <p:extLst>
      <p:ext uri="{BB962C8B-B14F-4D97-AF65-F5344CB8AC3E}">
        <p14:creationId xmlns:p14="http://schemas.microsoft.com/office/powerpoint/2010/main" val="354342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D3759B2-9E4E-44E4-B1AE-F2008E4D1F4D}" type="datetime1">
              <a:rPr lang="en-US" smtClean="0"/>
              <a:t>8/14/2019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48A4E-A4D6-486E-949C-419ABFEB0BC3}" type="slidenum">
              <a:rPr lang="en-US" smtClean="0"/>
              <a:t>‹#›</a:t>
            </a:fld>
            <a:endParaRPr lang="en-US"/>
          </a:p>
        </p:txBody>
      </p:sp>
    </p:spTree>
    <p:extLst>
      <p:ext uri="{BB962C8B-B14F-4D97-AF65-F5344CB8AC3E}">
        <p14:creationId xmlns:p14="http://schemas.microsoft.com/office/powerpoint/2010/main" val="94479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C817C6-5142-4876-A300-A16A6AEE3A58}" type="datetime1">
              <a:rPr lang="en-US" smtClean="0"/>
              <a:t>8/14/2019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3348A4E-A4D6-486E-949C-419ABFEB0BC3}" type="slidenum">
              <a:rPr lang="en-US" smtClean="0"/>
              <a:t>‹#›</a:t>
            </a:fld>
            <a:endParaRPr lang="en-US"/>
          </a:p>
        </p:txBody>
      </p:sp>
    </p:spTree>
    <p:extLst>
      <p:ext uri="{BB962C8B-B14F-4D97-AF65-F5344CB8AC3E}">
        <p14:creationId xmlns:p14="http://schemas.microsoft.com/office/powerpoint/2010/main" val="201552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69147779-149B-4BBB-9B5D-387B37936983}" type="datetime1">
              <a:rPr lang="en-US" smtClean="0"/>
              <a:t>8/14/2019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3348A4E-A4D6-486E-949C-419ABFEB0BC3}" type="slidenum">
              <a:rPr lang="en-US" smtClean="0"/>
              <a:t>‹#›</a:t>
            </a:fld>
            <a:endParaRPr lang="en-US"/>
          </a:p>
        </p:txBody>
      </p:sp>
    </p:spTree>
    <p:extLst>
      <p:ext uri="{BB962C8B-B14F-4D97-AF65-F5344CB8AC3E}">
        <p14:creationId xmlns:p14="http://schemas.microsoft.com/office/powerpoint/2010/main" val="36323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D091C8B-09C7-457B-AA76-57AE16A007DB}" type="datetime1">
              <a:rPr lang="en-US" smtClean="0"/>
              <a:t>8/14/2019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48A4E-A4D6-486E-949C-419ABFEB0BC3}" type="slidenum">
              <a:rPr lang="en-US" smtClean="0"/>
              <a:t>‹#›</a:t>
            </a:fld>
            <a:endParaRPr lang="en-US"/>
          </a:p>
        </p:txBody>
      </p:sp>
    </p:spTree>
    <p:extLst>
      <p:ext uri="{BB962C8B-B14F-4D97-AF65-F5344CB8AC3E}">
        <p14:creationId xmlns:p14="http://schemas.microsoft.com/office/powerpoint/2010/main" val="186259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7816208-3A95-4FFA-B5EA-2831DEFC490A}" type="datetime1">
              <a:rPr lang="en-US" smtClean="0"/>
              <a:t>8/14/2019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3348A4E-A4D6-486E-949C-419ABFEB0BC3}"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391284"/>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2.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990600"/>
            <a:ext cx="6477442" cy="2362200"/>
          </a:xfrm>
        </p:spPr>
        <p:txBody>
          <a:bodyPr>
            <a:normAutofit fontScale="90000"/>
          </a:bodyPr>
          <a:lstStyle/>
          <a:p>
            <a:r>
              <a:rPr lang="en-US" sz="7200" cap="none"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Single-Point Urban Interchanges</a:t>
            </a:r>
            <a:endParaRPr lang="en-US" sz="7200" cap="none">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2492745" y="4526831"/>
            <a:ext cx="6553200" cy="1371600"/>
          </a:xfrm>
        </p:spPr>
        <p:txBody>
          <a:bodyPr>
            <a:normAutofit fontScale="92500"/>
          </a:bodyPr>
          <a:lstStyle/>
          <a:p>
            <a:r>
              <a:rPr lang="en-US" smtClean="0">
                <a:effectLst>
                  <a:outerShdw blurRad="50800" dist="38100" dir="2700000" algn="tl" rotWithShape="0">
                    <a:prstClr val="black">
                      <a:alpha val="40000"/>
                    </a:prstClr>
                  </a:outerShdw>
                </a:effectLst>
              </a:rPr>
              <a:t>David Baker, P.E.</a:t>
            </a:r>
          </a:p>
          <a:p>
            <a:r>
              <a:rPr lang="en-US" sz="1900" smtClean="0">
                <a:effectLst>
                  <a:outerShdw blurRad="50800" dist="38100" dir="2700000" algn="tl" rotWithShape="0">
                    <a:prstClr val="black">
                      <a:alpha val="40000"/>
                    </a:prstClr>
                  </a:outerShdw>
                </a:effectLst>
              </a:rPr>
              <a:t>Staff Design Engineer – Roadway Design Division</a:t>
            </a:r>
          </a:p>
          <a:p>
            <a:r>
              <a:rPr lang="en-US" sz="1900" smtClean="0">
                <a:effectLst>
                  <a:outerShdw blurRad="50800" dist="38100" dir="2700000" algn="tl" rotWithShape="0">
                    <a:prstClr val="black">
                      <a:alpha val="40000"/>
                    </a:prstClr>
                  </a:outerShdw>
                </a:effectLst>
              </a:rPr>
              <a:t>Arkansas </a:t>
            </a:r>
            <a:r>
              <a:rPr lang="en-US" sz="1900">
                <a:effectLst>
                  <a:outerShdw blurRad="50800" dist="38100" dir="2700000" algn="tl" rotWithShape="0">
                    <a:prstClr val="black">
                      <a:alpha val="40000"/>
                    </a:prstClr>
                  </a:outerShdw>
                </a:effectLst>
              </a:rPr>
              <a:t>Department </a:t>
            </a:r>
            <a:r>
              <a:rPr lang="en-US" sz="1900" smtClean="0">
                <a:effectLst>
                  <a:outerShdw blurRad="50800" dist="38100" dir="2700000" algn="tl" rotWithShape="0">
                    <a:prstClr val="black">
                      <a:alpha val="40000"/>
                    </a:prstClr>
                  </a:outerShdw>
                </a:effectLst>
              </a:rPr>
              <a:t>of Transportation</a:t>
            </a:r>
            <a:endParaRPr lang="en-US" sz="1900">
              <a:effectLst>
                <a:outerShdw blurRad="50800" dist="38100" dir="2700000" algn="tl" rotWithShape="0">
                  <a:prstClr val="black">
                    <a:alpha val="40000"/>
                  </a:prstClr>
                </a:outerShdw>
              </a:effectLst>
            </a:endParaRPr>
          </a:p>
        </p:txBody>
      </p:sp>
      <p:pic>
        <p:nvPicPr>
          <p:cNvPr id="5" name="Picture 4"/>
          <p:cNvPicPr>
            <a:picLocks noChangeAspect="1"/>
          </p:cNvPicPr>
          <p:nvPr/>
        </p:nvPicPr>
        <p:blipFill>
          <a:blip r:embed="rId3"/>
          <a:stretch>
            <a:fillRect/>
          </a:stretch>
        </p:blipFill>
        <p:spPr>
          <a:xfrm>
            <a:off x="130545" y="4572000"/>
            <a:ext cx="2362200" cy="1326431"/>
          </a:xfrm>
          <a:prstGeom prst="rect">
            <a:avLst/>
          </a:prstGeom>
        </p:spPr>
      </p:pic>
    </p:spTree>
    <p:extLst>
      <p:ext uri="{BB962C8B-B14F-4D97-AF65-F5344CB8AC3E}">
        <p14:creationId xmlns:p14="http://schemas.microsoft.com/office/powerpoint/2010/main" val="33911749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 ADVANTAGES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sz="3200" dirty="0" smtClean="0">
                <a:effectLst>
                  <a:outerShdw blurRad="38100" dist="38100" dir="2700000" algn="tl">
                    <a:srgbClr val="000000">
                      <a:alpha val="43137"/>
                    </a:srgbClr>
                  </a:outerShdw>
                </a:effectLst>
              </a:rPr>
              <a:t>INCREASED CAPACITY</a:t>
            </a:r>
          </a:p>
          <a:p>
            <a:pPr marL="0" indent="0">
              <a:buNone/>
            </a:pPr>
            <a:r>
              <a:rPr lang="en-US" dirty="0" smtClean="0">
                <a:effectLst>
                  <a:outerShdw blurRad="38100" dist="38100" dir="2700000" algn="tl">
                    <a:srgbClr val="000000">
                      <a:alpha val="43137"/>
                    </a:srgbClr>
                  </a:outerShdw>
                </a:effectLst>
              </a:rPr>
              <a:t>The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configuration reduces the conflicts from two points on either side of the interchange to a “single point” in the center of the </a:t>
            </a:r>
            <a:r>
              <a:rPr lang="en-US" dirty="0" smtClean="0">
                <a:effectLst>
                  <a:outerShdw blurRad="38100" dist="38100" dir="2700000" algn="tl">
                    <a:srgbClr val="000000">
                      <a:alpha val="43137"/>
                    </a:srgbClr>
                  </a:outerShdw>
                </a:effectLst>
              </a:rPr>
              <a:t>interchange.</a:t>
            </a:r>
            <a:endParaRPr lang="en-US" dirty="0" smtClean="0">
              <a:effectLst>
                <a:outerShdw blurRad="38100" dist="38100" dir="2700000" algn="tl">
                  <a:srgbClr val="000000">
                    <a:alpha val="43137"/>
                  </a:srgbClr>
                </a:outerShdw>
              </a:effectLst>
            </a:endParaRPr>
          </a:p>
          <a:p>
            <a:pPr>
              <a:buFont typeface="Wingdings" panose="05000000000000000000" pitchFamily="2" charset="2"/>
              <a:buChar char="§"/>
            </a:pPr>
            <a:endParaRPr lang="en-US" dirty="0"/>
          </a:p>
          <a:p>
            <a:pPr>
              <a:buFont typeface="Wingdings" panose="05000000000000000000" pitchFamily="2" charset="2"/>
              <a:buChar char="Ø"/>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276600"/>
            <a:ext cx="3810000" cy="2886075"/>
          </a:xfrm>
          <a:prstGeom prst="rect">
            <a:avLst/>
          </a:prstGeom>
        </p:spPr>
      </p:pic>
      <p:sp>
        <p:nvSpPr>
          <p:cNvPr id="5" name="Right Arrow 4"/>
          <p:cNvSpPr/>
          <p:nvPr/>
        </p:nvSpPr>
        <p:spPr>
          <a:xfrm rot="16200000">
            <a:off x="4131045" y="5713042"/>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4131045" y="4840022"/>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200000">
            <a:off x="4131045" y="3823703"/>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3954831" y="5756541"/>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3954831" y="4883521"/>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5400000">
            <a:off x="3954831" y="3867202"/>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355075" y="5033963"/>
            <a:ext cx="300885"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4800600" y="4343400"/>
            <a:ext cx="300885"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51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 DISADVANTAGES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endParaRPr lang="en-US"/>
          </a:p>
          <a:p>
            <a:pPr>
              <a:buFont typeface="Wingdings" panose="05000000000000000000" pitchFamily="2" charset="2"/>
              <a:buChar char="Ø"/>
            </a:pP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378" b="15816"/>
          <a:stretch/>
        </p:blipFill>
        <p:spPr>
          <a:xfrm>
            <a:off x="2590800" y="2735401"/>
            <a:ext cx="3733800" cy="3545092"/>
          </a:xfrm>
          <a:prstGeom prst="rect">
            <a:avLst/>
          </a:prstGeom>
        </p:spPr>
      </p:pic>
      <p:sp>
        <p:nvSpPr>
          <p:cNvPr id="5" name="Content Placeholder 2"/>
          <p:cNvSpPr txBox="1">
            <a:spLocks/>
          </p:cNvSpPr>
          <p:nvPr/>
        </p:nvSpPr>
        <p:spPr>
          <a:xfrm>
            <a:off x="822959" y="1845734"/>
            <a:ext cx="7543801"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effectLst>
                  <a:outerShdw blurRad="38100" dist="38100" dir="2700000" algn="tl">
                    <a:srgbClr val="000000">
                      <a:alpha val="43137"/>
                    </a:srgbClr>
                  </a:outerShdw>
                </a:effectLst>
              </a:rPr>
              <a:t>The primary disadvantage to the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is cost.  The vast majority of the additional cost of the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configuration is related to the additional square footage of bridge deck needed to accommodate the configuration.</a:t>
            </a:r>
          </a:p>
          <a:p>
            <a:endParaRPr lang="en-US" dirty="0"/>
          </a:p>
        </p:txBody>
      </p:sp>
    </p:spTree>
    <p:extLst>
      <p:ext uri="{BB962C8B-B14F-4D97-AF65-F5344CB8AC3E}">
        <p14:creationId xmlns:p14="http://schemas.microsoft.com/office/powerpoint/2010/main" val="100530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 DISADVANTAGES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endParaRPr lang="en-US"/>
          </a:p>
          <a:p>
            <a:pPr>
              <a:buFont typeface="Wingdings" panose="05000000000000000000" pitchFamily="2" charset="2"/>
              <a:buChar char="Ø"/>
            </a:pP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428" b="8997"/>
          <a:stretch/>
        </p:blipFill>
        <p:spPr>
          <a:xfrm>
            <a:off x="990600" y="2057400"/>
            <a:ext cx="6705600" cy="3276600"/>
          </a:xfrm>
          <a:prstGeom prst="rect">
            <a:avLst/>
          </a:prstGeom>
          <a:ln>
            <a:noFill/>
          </a:ln>
          <a:effectLst>
            <a:outerShdw blurRad="190500" algn="tl" rotWithShape="0">
              <a:srgbClr val="000000">
                <a:alpha val="70000"/>
              </a:srgbClr>
            </a:outerShdw>
          </a:effectLst>
        </p:spPr>
      </p:pic>
      <p:cxnSp>
        <p:nvCxnSpPr>
          <p:cNvPr id="7" name="Straight Arrow Connector 6"/>
          <p:cNvCxnSpPr/>
          <p:nvPr/>
        </p:nvCxnSpPr>
        <p:spPr>
          <a:xfrm>
            <a:off x="2666999" y="2743199"/>
            <a:ext cx="4419601"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2667000" y="2743199"/>
            <a:ext cx="44196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67000" y="2431043"/>
            <a:ext cx="0" cy="6931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086600" y="2743199"/>
            <a:ext cx="0" cy="990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11115" y="5410983"/>
            <a:ext cx="7286097" cy="923330"/>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Main lane overpass structures must span the entire intersection, while also</a:t>
            </a:r>
          </a:p>
          <a:p>
            <a:r>
              <a:rPr lang="en-US" dirty="0" smtClean="0">
                <a:effectLst>
                  <a:outerShdw blurRad="38100" dist="38100" dir="2700000" algn="tl">
                    <a:srgbClr val="000000">
                      <a:alpha val="43137"/>
                    </a:srgbClr>
                  </a:outerShdw>
                </a:effectLst>
              </a:rPr>
              <a:t>providing adequate sight distance for the left-turn off-ramp movements.   </a:t>
            </a:r>
          </a:p>
          <a:p>
            <a:r>
              <a:rPr lang="en-US" dirty="0" smtClean="0">
                <a:effectLst>
                  <a:outerShdw blurRad="38100" dist="38100" dir="2700000" algn="tl">
                    <a:srgbClr val="000000">
                      <a:alpha val="43137"/>
                    </a:srgbClr>
                  </a:outerShdw>
                </a:effectLst>
              </a:rPr>
              <a:t>This substantially increases the cost to implement this type of configuration.</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70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188440"/>
            <a:ext cx="4724400" cy="35433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 DISADVANTAGES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endParaRPr lang="en-US"/>
          </a:p>
          <a:p>
            <a:pPr>
              <a:buFont typeface="Wingdings" panose="05000000000000000000" pitchFamily="2" charset="2"/>
              <a:buChar char="Ø"/>
            </a:pPr>
            <a:endParaRPr lang="en-US"/>
          </a:p>
        </p:txBody>
      </p:sp>
      <p:sp>
        <p:nvSpPr>
          <p:cNvPr id="11" name="TextBox 10"/>
          <p:cNvSpPr txBox="1"/>
          <p:nvPr/>
        </p:nvSpPr>
        <p:spPr>
          <a:xfrm>
            <a:off x="1063828" y="5847342"/>
            <a:ext cx="7062061"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Crossing road overpass structures often result in unused bridge deck area.</a:t>
            </a:r>
            <a:endParaRPr lang="en-US" dirty="0">
              <a:effectLst>
                <a:outerShdw blurRad="38100" dist="38100" dir="2700000" algn="tl">
                  <a:srgbClr val="000000">
                    <a:alpha val="43137"/>
                  </a:srgbClr>
                </a:outerShdw>
              </a:effectLst>
            </a:endParaRPr>
          </a:p>
        </p:txBody>
      </p:sp>
      <p:sp>
        <p:nvSpPr>
          <p:cNvPr id="19" name="Freeform 18"/>
          <p:cNvSpPr/>
          <p:nvPr/>
        </p:nvSpPr>
        <p:spPr>
          <a:xfrm>
            <a:off x="3695700" y="3879056"/>
            <a:ext cx="942975" cy="190500"/>
          </a:xfrm>
          <a:custGeom>
            <a:avLst/>
            <a:gdLst>
              <a:gd name="connsiteX0" fmla="*/ 0 w 942975"/>
              <a:gd name="connsiteY0" fmla="*/ 138113 h 190500"/>
              <a:gd name="connsiteX1" fmla="*/ 242888 w 942975"/>
              <a:gd name="connsiteY1" fmla="*/ 52388 h 190500"/>
              <a:gd name="connsiteX2" fmla="*/ 395288 w 942975"/>
              <a:gd name="connsiteY2" fmla="*/ 4763 h 190500"/>
              <a:gd name="connsiteX3" fmla="*/ 542925 w 942975"/>
              <a:gd name="connsiteY3" fmla="*/ 0 h 190500"/>
              <a:gd name="connsiteX4" fmla="*/ 681038 w 942975"/>
              <a:gd name="connsiteY4" fmla="*/ 57150 h 190500"/>
              <a:gd name="connsiteX5" fmla="*/ 942975 w 942975"/>
              <a:gd name="connsiteY5" fmla="*/ 190500 h 190500"/>
              <a:gd name="connsiteX6" fmla="*/ 0 w 942975"/>
              <a:gd name="connsiteY6" fmla="*/ 13811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2975" h="190500">
                <a:moveTo>
                  <a:pt x="0" y="138113"/>
                </a:moveTo>
                <a:lnTo>
                  <a:pt x="242888" y="52388"/>
                </a:lnTo>
                <a:lnTo>
                  <a:pt x="395288" y="4763"/>
                </a:lnTo>
                <a:lnTo>
                  <a:pt x="542925" y="0"/>
                </a:lnTo>
                <a:lnTo>
                  <a:pt x="681038" y="57150"/>
                </a:lnTo>
                <a:lnTo>
                  <a:pt x="942975" y="190500"/>
                </a:lnTo>
                <a:lnTo>
                  <a:pt x="0" y="138113"/>
                </a:lnTo>
                <a:close/>
              </a:path>
            </a:pathLst>
          </a:cu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733800" y="3421938"/>
            <a:ext cx="914400" cy="214596"/>
          </a:xfrm>
          <a:custGeom>
            <a:avLst/>
            <a:gdLst>
              <a:gd name="connsiteX0" fmla="*/ 0 w 914400"/>
              <a:gd name="connsiteY0" fmla="*/ 0 h 219075"/>
              <a:gd name="connsiteX1" fmla="*/ 914400 w 914400"/>
              <a:gd name="connsiteY1" fmla="*/ 57150 h 219075"/>
              <a:gd name="connsiteX2" fmla="*/ 733425 w 914400"/>
              <a:gd name="connsiteY2" fmla="*/ 128587 h 219075"/>
              <a:gd name="connsiteX3" fmla="*/ 557212 w 914400"/>
              <a:gd name="connsiteY3" fmla="*/ 176212 h 219075"/>
              <a:gd name="connsiteX4" fmla="*/ 466725 w 914400"/>
              <a:gd name="connsiteY4" fmla="*/ 214312 h 219075"/>
              <a:gd name="connsiteX5" fmla="*/ 442912 w 914400"/>
              <a:gd name="connsiteY5" fmla="*/ 219075 h 219075"/>
              <a:gd name="connsiteX6" fmla="*/ 366712 w 914400"/>
              <a:gd name="connsiteY6" fmla="*/ 200025 h 219075"/>
              <a:gd name="connsiteX7" fmla="*/ 109537 w 914400"/>
              <a:gd name="connsiteY7" fmla="*/ 90487 h 219075"/>
              <a:gd name="connsiteX8" fmla="*/ 0 w 914400"/>
              <a:gd name="connsiteY8" fmla="*/ 0 h 219075"/>
              <a:gd name="connsiteX0" fmla="*/ 0 w 914400"/>
              <a:gd name="connsiteY0" fmla="*/ 0 h 219075"/>
              <a:gd name="connsiteX1" fmla="*/ 914400 w 914400"/>
              <a:gd name="connsiteY1" fmla="*/ 57150 h 219075"/>
              <a:gd name="connsiteX2" fmla="*/ 733425 w 914400"/>
              <a:gd name="connsiteY2" fmla="*/ 128587 h 219075"/>
              <a:gd name="connsiteX3" fmla="*/ 581025 w 914400"/>
              <a:gd name="connsiteY3" fmla="*/ 180974 h 219075"/>
              <a:gd name="connsiteX4" fmla="*/ 466725 w 914400"/>
              <a:gd name="connsiteY4" fmla="*/ 214312 h 219075"/>
              <a:gd name="connsiteX5" fmla="*/ 442912 w 914400"/>
              <a:gd name="connsiteY5" fmla="*/ 219075 h 219075"/>
              <a:gd name="connsiteX6" fmla="*/ 366712 w 914400"/>
              <a:gd name="connsiteY6" fmla="*/ 200025 h 219075"/>
              <a:gd name="connsiteX7" fmla="*/ 109537 w 914400"/>
              <a:gd name="connsiteY7" fmla="*/ 90487 h 219075"/>
              <a:gd name="connsiteX8" fmla="*/ 0 w 914400"/>
              <a:gd name="connsiteY8" fmla="*/ 0 h 219075"/>
              <a:gd name="connsiteX0" fmla="*/ 0 w 914400"/>
              <a:gd name="connsiteY0" fmla="*/ 0 h 219075"/>
              <a:gd name="connsiteX1" fmla="*/ 914400 w 914400"/>
              <a:gd name="connsiteY1" fmla="*/ 57150 h 219075"/>
              <a:gd name="connsiteX2" fmla="*/ 733425 w 914400"/>
              <a:gd name="connsiteY2" fmla="*/ 128587 h 219075"/>
              <a:gd name="connsiteX3" fmla="*/ 619125 w 914400"/>
              <a:gd name="connsiteY3" fmla="*/ 180974 h 219075"/>
              <a:gd name="connsiteX4" fmla="*/ 466725 w 914400"/>
              <a:gd name="connsiteY4" fmla="*/ 214312 h 219075"/>
              <a:gd name="connsiteX5" fmla="*/ 442912 w 914400"/>
              <a:gd name="connsiteY5" fmla="*/ 219075 h 219075"/>
              <a:gd name="connsiteX6" fmla="*/ 366712 w 914400"/>
              <a:gd name="connsiteY6" fmla="*/ 200025 h 219075"/>
              <a:gd name="connsiteX7" fmla="*/ 109537 w 914400"/>
              <a:gd name="connsiteY7" fmla="*/ 90487 h 219075"/>
              <a:gd name="connsiteX8" fmla="*/ 0 w 914400"/>
              <a:gd name="connsiteY8" fmla="*/ 0 h 219075"/>
              <a:gd name="connsiteX0" fmla="*/ 0 w 914400"/>
              <a:gd name="connsiteY0" fmla="*/ 0 h 219181"/>
              <a:gd name="connsiteX1" fmla="*/ 914400 w 914400"/>
              <a:gd name="connsiteY1" fmla="*/ 57150 h 219181"/>
              <a:gd name="connsiteX2" fmla="*/ 733425 w 914400"/>
              <a:gd name="connsiteY2" fmla="*/ 128587 h 219181"/>
              <a:gd name="connsiteX3" fmla="*/ 619125 w 914400"/>
              <a:gd name="connsiteY3" fmla="*/ 180974 h 219181"/>
              <a:gd name="connsiteX4" fmla="*/ 466725 w 914400"/>
              <a:gd name="connsiteY4" fmla="*/ 214312 h 219181"/>
              <a:gd name="connsiteX5" fmla="*/ 442912 w 914400"/>
              <a:gd name="connsiteY5" fmla="*/ 219075 h 219181"/>
              <a:gd name="connsiteX6" fmla="*/ 400050 w 914400"/>
              <a:gd name="connsiteY6" fmla="*/ 209468 h 219181"/>
              <a:gd name="connsiteX7" fmla="*/ 366712 w 914400"/>
              <a:gd name="connsiteY7" fmla="*/ 200025 h 219181"/>
              <a:gd name="connsiteX8" fmla="*/ 109537 w 914400"/>
              <a:gd name="connsiteY8" fmla="*/ 90487 h 219181"/>
              <a:gd name="connsiteX9" fmla="*/ 0 w 914400"/>
              <a:gd name="connsiteY9" fmla="*/ 0 h 219181"/>
              <a:gd name="connsiteX0" fmla="*/ 0 w 914400"/>
              <a:gd name="connsiteY0" fmla="*/ 0 h 214596"/>
              <a:gd name="connsiteX1" fmla="*/ 914400 w 914400"/>
              <a:gd name="connsiteY1" fmla="*/ 57150 h 214596"/>
              <a:gd name="connsiteX2" fmla="*/ 733425 w 914400"/>
              <a:gd name="connsiteY2" fmla="*/ 128587 h 214596"/>
              <a:gd name="connsiteX3" fmla="*/ 619125 w 914400"/>
              <a:gd name="connsiteY3" fmla="*/ 180974 h 214596"/>
              <a:gd name="connsiteX4" fmla="*/ 466725 w 914400"/>
              <a:gd name="connsiteY4" fmla="*/ 214312 h 214596"/>
              <a:gd name="connsiteX5" fmla="*/ 433387 w 914400"/>
              <a:gd name="connsiteY5" fmla="*/ 209550 h 214596"/>
              <a:gd name="connsiteX6" fmla="*/ 400050 w 914400"/>
              <a:gd name="connsiteY6" fmla="*/ 209468 h 214596"/>
              <a:gd name="connsiteX7" fmla="*/ 366712 w 914400"/>
              <a:gd name="connsiteY7" fmla="*/ 200025 h 214596"/>
              <a:gd name="connsiteX8" fmla="*/ 109537 w 914400"/>
              <a:gd name="connsiteY8" fmla="*/ 90487 h 214596"/>
              <a:gd name="connsiteX9" fmla="*/ 0 w 914400"/>
              <a:gd name="connsiteY9" fmla="*/ 0 h 21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214596">
                <a:moveTo>
                  <a:pt x="0" y="0"/>
                </a:moveTo>
                <a:lnTo>
                  <a:pt x="914400" y="57150"/>
                </a:lnTo>
                <a:lnTo>
                  <a:pt x="733425" y="128587"/>
                </a:lnTo>
                <a:lnTo>
                  <a:pt x="619125" y="180974"/>
                </a:lnTo>
                <a:lnTo>
                  <a:pt x="466725" y="214312"/>
                </a:lnTo>
                <a:cubicBezTo>
                  <a:pt x="458787" y="215900"/>
                  <a:pt x="444499" y="210357"/>
                  <a:pt x="433387" y="209550"/>
                </a:cubicBezTo>
                <a:cubicBezTo>
                  <a:pt x="422275" y="208743"/>
                  <a:pt x="406400" y="209495"/>
                  <a:pt x="400050" y="209468"/>
                </a:cubicBezTo>
                <a:lnTo>
                  <a:pt x="366712" y="200025"/>
                </a:lnTo>
                <a:lnTo>
                  <a:pt x="109537" y="90487"/>
                </a:lnTo>
                <a:lnTo>
                  <a:pt x="0" y="0"/>
                </a:lnTo>
                <a:close/>
              </a:path>
            </a:pathLst>
          </a:cu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4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 DISADVANTAGES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endParaRPr lang="en-US"/>
          </a:p>
          <a:p>
            <a:pPr>
              <a:buFont typeface="Wingdings" panose="05000000000000000000" pitchFamily="2" charset="2"/>
              <a:buChar char="Ø"/>
            </a:pPr>
            <a:endParaRPr lang="en-US"/>
          </a:p>
        </p:txBody>
      </p:sp>
      <p:cxnSp>
        <p:nvCxnSpPr>
          <p:cNvPr id="12" name="Straight Connector 11"/>
          <p:cNvCxnSpPr/>
          <p:nvPr/>
        </p:nvCxnSpPr>
        <p:spPr>
          <a:xfrm>
            <a:off x="2667000" y="2431043"/>
            <a:ext cx="0" cy="6931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97604" y="5547230"/>
            <a:ext cx="8740534"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Though construction costs are often significantly higher, the reduction to ROW and</a:t>
            </a:r>
          </a:p>
          <a:p>
            <a:r>
              <a:rPr lang="en-US" dirty="0" smtClean="0">
                <a:effectLst>
                  <a:outerShdw blurRad="38100" dist="38100" dir="2700000" algn="tl">
                    <a:srgbClr val="000000">
                      <a:alpha val="43137"/>
                    </a:srgbClr>
                  </a:outerShdw>
                </a:effectLst>
              </a:rPr>
              <a:t>Environmental impacts can sometimes offset the costs, especially in developed urban areas.</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845734"/>
            <a:ext cx="5389685" cy="35931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27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 DISADVANTAGES </a:t>
            </a:r>
            <a:endParaRPr lang="en-US"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919" y="2532173"/>
            <a:ext cx="2743200" cy="2743200"/>
          </a:xfrm>
          <a:prstGeom prst="rect">
            <a:avLst/>
          </a:prstGeom>
        </p:spPr>
      </p:pic>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8852" t="7142" r="7802" b="7616"/>
          <a:stretch/>
        </p:blipFill>
        <p:spPr>
          <a:xfrm>
            <a:off x="3471777" y="1872996"/>
            <a:ext cx="2049665" cy="2794998"/>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0535" y="2036030"/>
            <a:ext cx="1984826" cy="123446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7083" r="33333" b="27635"/>
          <a:stretch/>
        </p:blipFill>
        <p:spPr>
          <a:xfrm>
            <a:off x="3423664" y="4724399"/>
            <a:ext cx="1447800" cy="1488831"/>
          </a:xfrm>
          <a:prstGeom prst="rect">
            <a:avLst/>
          </a:prstGeom>
        </p:spPr>
      </p:pic>
      <p:sp>
        <p:nvSpPr>
          <p:cNvPr id="9" name="TextBox 8"/>
          <p:cNvSpPr txBox="1"/>
          <p:nvPr/>
        </p:nvSpPr>
        <p:spPr>
          <a:xfrm>
            <a:off x="923186" y="1911656"/>
            <a:ext cx="2505814" cy="646331"/>
          </a:xfrm>
          <a:prstGeom prst="rect">
            <a:avLst/>
          </a:prstGeom>
          <a:noFill/>
        </p:spPr>
        <p:txBody>
          <a:bodyPr wrap="none" rtlCol="0">
            <a:spAutoFit/>
          </a:bodyPr>
          <a:lstStyle/>
          <a:p>
            <a:r>
              <a:rPr lang="en-US" sz="3600" dirty="0" smtClean="0">
                <a:effectLst>
                  <a:outerShdw blurRad="38100" dist="38100" dir="2700000" algn="tl">
                    <a:srgbClr val="000000">
                      <a:alpha val="43137"/>
                    </a:srgbClr>
                  </a:outerShdw>
                </a:effectLst>
              </a:rPr>
              <a:t>Pedestrians!</a:t>
            </a:r>
            <a:endParaRPr lang="en-US" sz="3600"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6609" y="3462337"/>
            <a:ext cx="2247900" cy="2524125"/>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33333" t="507" r="1667" b="9169"/>
          <a:stretch/>
        </p:blipFill>
        <p:spPr>
          <a:xfrm>
            <a:off x="533400" y="4972048"/>
            <a:ext cx="1295400" cy="1212362"/>
          </a:xfrm>
          <a:prstGeom prst="rect">
            <a:avLst/>
          </a:prstGeom>
        </p:spPr>
      </p:pic>
    </p:spTree>
    <p:extLst>
      <p:ext uri="{BB962C8B-B14F-4D97-AF65-F5344CB8AC3E}">
        <p14:creationId xmlns:p14="http://schemas.microsoft.com/office/powerpoint/2010/main" val="242060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par>
                          <p:cTn id="28" fill="hold">
                            <p:stCondLst>
                              <p:cond delay="3000"/>
                            </p:stCondLst>
                            <p:childTnLst>
                              <p:par>
                                <p:cTn id="29" presetID="45"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000"/>
                                        <p:tgtEl>
                                          <p:spTgt spid="7"/>
                                        </p:tgtEl>
                                      </p:cBhvr>
                                    </p:animEffect>
                                    <p:anim calcmode="lin" valueType="num">
                                      <p:cBhvr>
                                        <p:cTn id="32" dur="2000" fill="hold"/>
                                        <p:tgtEl>
                                          <p:spTgt spid="7"/>
                                        </p:tgtEl>
                                        <p:attrNameLst>
                                          <p:attrName>ppt_w</p:attrName>
                                        </p:attrNameLst>
                                      </p:cBhvr>
                                      <p:tavLst>
                                        <p:tav tm="0" fmla="#ppt_w*sin(2.5*pi*$)">
                                          <p:val>
                                            <p:fltVal val="0"/>
                                          </p:val>
                                        </p:tav>
                                        <p:tav tm="100000">
                                          <p:val>
                                            <p:fltVal val="1"/>
                                          </p:val>
                                        </p:tav>
                                      </p:tavLst>
                                    </p:anim>
                                    <p:anim calcmode="lin" valueType="num">
                                      <p:cBhvr>
                                        <p:cTn id="33" dur="2000" fill="hold"/>
                                        <p:tgtEl>
                                          <p:spTgt spid="7"/>
                                        </p:tgtEl>
                                        <p:attrNameLst>
                                          <p:attrName>ppt_h</p:attrName>
                                        </p:attrNameLst>
                                      </p:cBhvr>
                                      <p:tavLst>
                                        <p:tav tm="0">
                                          <p:val>
                                            <p:strVal val="#ppt_h"/>
                                          </p:val>
                                        </p:tav>
                                        <p:tav tm="100000">
                                          <p:val>
                                            <p:strVal val="#ppt_h"/>
                                          </p:val>
                                        </p:tav>
                                      </p:tavLst>
                                    </p:anim>
                                  </p:childTnLst>
                                </p:cTn>
                              </p:par>
                            </p:childTnLst>
                          </p:cTn>
                        </p:par>
                        <p:par>
                          <p:cTn id="34" fill="hold">
                            <p:stCondLst>
                              <p:cond delay="5000"/>
                            </p:stCondLst>
                            <p:childTnLst>
                              <p:par>
                                <p:cTn id="35" presetID="21" presetClass="entr" presetSubtype="1"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par>
                          <p:cTn id="38" fill="hold">
                            <p:stCondLst>
                              <p:cond delay="7000"/>
                            </p:stCondLst>
                            <p:childTnLst>
                              <p:par>
                                <p:cTn id="39" presetID="16" presetClass="entr" presetSubtype="21"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par>
                          <p:cTn id="42" fill="hold">
                            <p:stCondLst>
                              <p:cond delay="7500"/>
                            </p:stCondLst>
                            <p:childTnLst>
                              <p:par>
                                <p:cTn id="43" presetID="53" presetClass="entr" presetSubtype="16"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Effect transition="in" filter="fade">
                                      <p:cBhvr>
                                        <p:cTn id="4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8016240" cy="1450757"/>
          </a:xfrm>
        </p:spPr>
        <p:txBody>
          <a:bodyPr/>
          <a:lstStyle/>
          <a:p>
            <a:r>
              <a:rPr lang="en-US" dirty="0" smtClean="0">
                <a:effectLst>
                  <a:outerShdw blurRad="38100" dist="38100" dir="2700000" algn="tl">
                    <a:srgbClr val="000000">
                      <a:alpha val="43137"/>
                    </a:srgbClr>
                  </a:outerShdw>
                </a:effectLst>
              </a:rPr>
              <a:t>PEDESTRIAN ACCOMMODATION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22959" y="2057400"/>
            <a:ext cx="7543801" cy="4023360"/>
          </a:xfrm>
        </p:spPr>
        <p:txBody>
          <a:bodyPr/>
          <a:lstStyle/>
          <a:p>
            <a:r>
              <a:rPr lang="en-US" dirty="0" smtClean="0">
                <a:effectLst>
                  <a:outerShdw blurRad="38100" dist="38100" dir="2700000" algn="tl">
                    <a:srgbClr val="000000">
                      <a:alpha val="43137"/>
                    </a:srgbClr>
                  </a:outerShdw>
                </a:effectLst>
              </a:rPr>
              <a:t>Ideally, accommodation for pedestrians crossing the arterial should take place at the nearest intersection away from the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If this is not possible due to high pedestrian traffic at the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location, the two remaining options are either to have an exclusive pedestrian-only phase, or to split the pedestrian crossing into two separate phases.  If the pedestrian crossing is split into two phases, a center refuge will be needed within the median of the crossing arterial.  </a:t>
            </a:r>
          </a:p>
          <a:p>
            <a:r>
              <a:rPr lang="en-US" dirty="0" smtClean="0">
                <a:effectLst>
                  <a:outerShdw blurRad="38100" dist="38100" dir="2700000" algn="tl">
                    <a:srgbClr val="000000">
                      <a:alpha val="43137"/>
                    </a:srgbClr>
                  </a:outerShdw>
                </a:effectLst>
              </a:rPr>
              <a:t>Pedestrian movement parallel to the arterial does not usually present a significant challenge.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183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SPUIs</a:t>
            </a:r>
            <a:r>
              <a:rPr lang="en-US" dirty="0" smtClean="0">
                <a:effectLst>
                  <a:outerShdw blurRad="38100" dist="38100" dir="2700000" algn="tl">
                    <a:srgbClr val="000000">
                      <a:alpha val="43137"/>
                    </a:srgbClr>
                  </a:outerShdw>
                </a:effectLst>
              </a:rPr>
              <a:t> IN ARKANSAS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a:effectLst>
                  <a:outerShdw blurRad="38100" dist="38100" dir="2700000" algn="tl">
                    <a:srgbClr val="000000">
                      <a:alpha val="43137"/>
                    </a:srgbClr>
                  </a:outerShdw>
                </a:effectLst>
              </a:rPr>
              <a:t>While there are pockets of development within the State of Arkansas, the majority of the state consists of sparsely populated rural communities.  The majority of the development of the roadway infrastructure within the State of Arkansas pre-dates the recent population growth and economic development of the urbanized areas of the State.  As a result, there are no existing Single Point Urban Interchanges currently open to traffic in the State of </a:t>
            </a:r>
            <a:r>
              <a:rPr lang="en-US" dirty="0" smtClean="0">
                <a:effectLst>
                  <a:outerShdw blurRad="38100" dist="38100" dir="2700000" algn="tl">
                    <a:srgbClr val="000000">
                      <a:alpha val="43137"/>
                    </a:srgbClr>
                  </a:outerShdw>
                </a:effectLst>
              </a:rPr>
              <a:t>Arkansas</a:t>
            </a:r>
            <a:endParaRPr lang="en-US" dirty="0">
              <a:effectLst>
                <a:outerShdw blurRad="38100" dist="38100" dir="2700000" algn="tl">
                  <a:srgbClr val="000000">
                    <a:alpha val="43137"/>
                  </a:srgbClr>
                </a:outerShdw>
              </a:effectLst>
            </a:endParaRPr>
          </a:p>
          <a:p>
            <a:endParaRPr lang="en-US" dirty="0"/>
          </a:p>
        </p:txBody>
      </p:sp>
      <p:sp>
        <p:nvSpPr>
          <p:cNvPr id="6" name="TextBox 5"/>
          <p:cNvSpPr txBox="1"/>
          <p:nvPr/>
        </p:nvSpPr>
        <p:spPr>
          <a:xfrm>
            <a:off x="7162800" y="3457304"/>
            <a:ext cx="814197" cy="400110"/>
          </a:xfrm>
          <a:prstGeom prst="rect">
            <a:avLst/>
          </a:prstGeom>
          <a:noFill/>
        </p:spPr>
        <p:txBody>
          <a:bodyPr wrap="none" rtlCol="0">
            <a:spAutoFit/>
          </a:bodyPr>
          <a:lstStyle/>
          <a:p>
            <a:r>
              <a:rPr lang="en-US" sz="2000" i="1" dirty="0" smtClean="0">
                <a:effectLst>
                  <a:outerShdw blurRad="38100" dist="38100" dir="2700000" algn="tl">
                    <a:srgbClr val="000000">
                      <a:alpha val="43137"/>
                    </a:srgbClr>
                  </a:outerShdw>
                </a:effectLst>
              </a:rPr>
              <a:t>…</a:t>
            </a:r>
            <a:r>
              <a:rPr lang="en-US" sz="2000" i="1" dirty="0" smtClean="0">
                <a:solidFill>
                  <a:srgbClr val="FF0000"/>
                </a:solidFill>
                <a:effectLst>
                  <a:outerShdw blurRad="38100" dist="38100" dir="2700000" algn="tl">
                    <a:srgbClr val="000000">
                      <a:alpha val="43137"/>
                    </a:srgbClr>
                  </a:outerShdw>
                </a:effectLst>
              </a:rPr>
              <a:t>YET!</a:t>
            </a:r>
            <a:endParaRPr lang="en-US" sz="2000" i="1" dirty="0">
              <a:solidFill>
                <a:srgbClr val="FF00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962400"/>
            <a:ext cx="3276600" cy="2184400"/>
          </a:xfrm>
          <a:prstGeom prst="rect">
            <a:avLst/>
          </a:prstGeom>
        </p:spPr>
      </p:pic>
    </p:spTree>
    <p:extLst>
      <p:ext uri="{BB962C8B-B14F-4D97-AF65-F5344CB8AC3E}">
        <p14:creationId xmlns:p14="http://schemas.microsoft.com/office/powerpoint/2010/main" val="122969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SPUIs</a:t>
            </a:r>
            <a:r>
              <a:rPr lang="en-US" dirty="0" smtClean="0">
                <a:effectLst>
                  <a:outerShdw blurRad="38100" dist="38100" dir="2700000" algn="tl">
                    <a:srgbClr val="000000">
                      <a:alpha val="43137"/>
                    </a:srgbClr>
                  </a:outerShdw>
                </a:effectLst>
              </a:rPr>
              <a:t> IN ARKANSAS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The first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to be let to contract in the state of Arkansas was project BB0903 at the I-49/Highway 71B interchange in the cities of Bentonville and Rogers.  The plans for the project were designed by Crafton </a:t>
            </a:r>
            <a:r>
              <a:rPr lang="en-US" dirty="0" err="1" smtClean="0">
                <a:effectLst>
                  <a:outerShdw blurRad="38100" dist="38100" dir="2700000" algn="tl">
                    <a:srgbClr val="000000">
                      <a:alpha val="43137"/>
                    </a:srgbClr>
                  </a:outerShdw>
                </a:effectLst>
              </a:rPr>
              <a:t>Tull</a:t>
            </a:r>
            <a:r>
              <a:rPr lang="en-US" dirty="0" smtClean="0">
                <a:effectLst>
                  <a:outerShdw blurRad="38100" dist="38100" dir="2700000" algn="tl">
                    <a:srgbClr val="000000">
                      <a:alpha val="43137"/>
                    </a:srgbClr>
                  </a:outerShdw>
                </a:effectLst>
              </a:rPr>
              <a:t>.  The project was let in July of 2018 and is currently under construction.</a:t>
            </a:r>
            <a:endParaRPr lang="en-US"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048000"/>
            <a:ext cx="7543800" cy="3157870"/>
          </a:xfrm>
          <a:prstGeom prst="rect">
            <a:avLst/>
          </a:prstGeom>
        </p:spPr>
      </p:pic>
    </p:spTree>
    <p:extLst>
      <p:ext uri="{BB962C8B-B14F-4D97-AF65-F5344CB8AC3E}">
        <p14:creationId xmlns:p14="http://schemas.microsoft.com/office/powerpoint/2010/main" val="347374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SPUIs</a:t>
            </a:r>
            <a:r>
              <a:rPr lang="en-US" dirty="0" smtClean="0">
                <a:effectLst>
                  <a:outerShdw blurRad="38100" dist="38100" dir="2700000" algn="tl">
                    <a:srgbClr val="000000">
                      <a:alpha val="43137"/>
                    </a:srgbClr>
                  </a:outerShdw>
                </a:effectLst>
              </a:rPr>
              <a:t> IN ARKANSAS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22959" y="1845734"/>
            <a:ext cx="8092441" cy="4023360"/>
          </a:xfrm>
        </p:spPr>
        <p:txBody>
          <a:bodyPr/>
          <a:lstStyle/>
          <a:p>
            <a:r>
              <a:rPr lang="en-US" dirty="0" smtClean="0">
                <a:effectLst>
                  <a:outerShdw blurRad="38100" dist="38100" dir="2700000" algn="tl">
                    <a:srgbClr val="000000">
                      <a:alpha val="43137"/>
                    </a:srgbClr>
                  </a:outerShdw>
                </a:effectLst>
              </a:rPr>
              <a:t>The </a:t>
            </a:r>
            <a:r>
              <a:rPr lang="en-US" dirty="0" smtClean="0">
                <a:effectLst>
                  <a:outerShdw blurRad="38100" dist="38100" dir="2700000" algn="tl">
                    <a:srgbClr val="000000">
                      <a:alpha val="43137"/>
                    </a:srgbClr>
                  </a:outerShdw>
                </a:effectLst>
              </a:rPr>
              <a:t>second and most </a:t>
            </a:r>
            <a:r>
              <a:rPr lang="en-US" dirty="0" smtClean="0">
                <a:effectLst>
                  <a:outerShdw blurRad="38100" dist="38100" dir="2700000" algn="tl">
                    <a:srgbClr val="000000">
                      <a:alpha val="43137"/>
                    </a:srgbClr>
                  </a:outerShdw>
                </a:effectLst>
              </a:rPr>
              <a:t>recent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to be let to contract in the state of Arkansas was project </a:t>
            </a:r>
            <a:r>
              <a:rPr lang="en-US" dirty="0" smtClean="0">
                <a:effectLst>
                  <a:outerShdw blurRad="38100" dist="38100" dir="2700000" algn="tl">
                    <a:srgbClr val="000000">
                      <a:alpha val="43137"/>
                    </a:srgbClr>
                  </a:outerShdw>
                </a:effectLst>
              </a:rPr>
              <a:t>in CA0903, </a:t>
            </a:r>
            <a:r>
              <a:rPr lang="en-US" dirty="0" smtClean="0">
                <a:effectLst>
                  <a:outerShdw blurRad="38100" dist="38100" dir="2700000" algn="tl">
                    <a:srgbClr val="000000">
                      <a:alpha val="43137"/>
                    </a:srgbClr>
                  </a:outerShdw>
                </a:effectLst>
              </a:rPr>
              <a:t>which will </a:t>
            </a:r>
            <a:r>
              <a:rPr lang="en-US" dirty="0" smtClean="0">
                <a:effectLst>
                  <a:outerShdw blurRad="38100" dist="38100" dir="2700000" algn="tl">
                    <a:srgbClr val="000000">
                      <a:alpha val="43137"/>
                    </a:srgbClr>
                  </a:outerShdw>
                </a:effectLst>
              </a:rPr>
              <a:t>complete the I-49 Bella </a:t>
            </a:r>
            <a:r>
              <a:rPr lang="en-US" dirty="0" smtClean="0">
                <a:effectLst>
                  <a:outerShdw blurRad="38100" dist="38100" dir="2700000" algn="tl">
                    <a:srgbClr val="000000">
                      <a:alpha val="43137"/>
                    </a:srgbClr>
                  </a:outerShdw>
                </a:effectLst>
              </a:rPr>
              <a:t>Vista Bypass.  The project was let in July of 2019 and contract execution </a:t>
            </a:r>
            <a:r>
              <a:rPr lang="en-US" dirty="0" smtClean="0">
                <a:effectLst>
                  <a:outerShdw blurRad="38100" dist="38100" dir="2700000" algn="tl">
                    <a:srgbClr val="000000">
                      <a:alpha val="43137"/>
                    </a:srgbClr>
                  </a:outerShdw>
                </a:effectLst>
              </a:rPr>
              <a:t>is </a:t>
            </a:r>
            <a:r>
              <a:rPr lang="en-US" dirty="0" smtClean="0">
                <a:effectLst>
                  <a:outerShdw blurRad="38100" dist="38100" dir="2700000" algn="tl">
                    <a:srgbClr val="000000">
                      <a:alpha val="43137"/>
                    </a:srgbClr>
                  </a:outerShdw>
                </a:effectLst>
              </a:rPr>
              <a:t>pending.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035" r="4386" b="31721"/>
          <a:stretch/>
        </p:blipFill>
        <p:spPr>
          <a:xfrm>
            <a:off x="1623060" y="2743200"/>
            <a:ext cx="5943600" cy="3527813"/>
          </a:xfrm>
          <a:prstGeom prst="rect">
            <a:avLst/>
          </a:prstGeom>
        </p:spPr>
      </p:pic>
    </p:spTree>
    <p:extLst>
      <p:ext uri="{BB962C8B-B14F-4D97-AF65-F5344CB8AC3E}">
        <p14:creationId xmlns:p14="http://schemas.microsoft.com/office/powerpoint/2010/main" val="177553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WHAT IS A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22959" y="1943947"/>
            <a:ext cx="7543801" cy="440266"/>
          </a:xfrm>
        </p:spPr>
        <p:txBody>
          <a:bodyPr>
            <a:normAutofit fontScale="92500" lnSpcReduction="10000"/>
          </a:bodyPr>
          <a:lstStyle/>
          <a:p>
            <a:r>
              <a:rPr lang="en-US" sz="2800" dirty="0" smtClean="0">
                <a:effectLst>
                  <a:outerShdw blurRad="38100" dist="38100" dir="2700000" algn="tl">
                    <a:srgbClr val="000000">
                      <a:alpha val="43137"/>
                    </a:srgbClr>
                  </a:outerShdw>
                </a:effectLst>
              </a:rPr>
              <a:t>DESCRIPTION</a:t>
            </a:r>
          </a:p>
          <a:p>
            <a:endParaRPr lang="en-US" dirty="0"/>
          </a:p>
        </p:txBody>
      </p:sp>
      <p:sp>
        <p:nvSpPr>
          <p:cNvPr id="4" name="TextBox 3"/>
          <p:cNvSpPr txBox="1"/>
          <p:nvPr/>
        </p:nvSpPr>
        <p:spPr>
          <a:xfrm>
            <a:off x="834682" y="2384213"/>
            <a:ext cx="7940041" cy="3046988"/>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A </a:t>
            </a:r>
            <a:r>
              <a:rPr lang="en-US" sz="2400" b="1" dirty="0" smtClean="0">
                <a:effectLst>
                  <a:outerShdw blurRad="38100" dist="38100" dir="2700000" algn="tl">
                    <a:srgbClr val="000000">
                      <a:alpha val="43137"/>
                    </a:srgbClr>
                  </a:outerShdw>
                </a:effectLst>
              </a:rPr>
              <a:t>single point urban interchange </a:t>
            </a:r>
            <a:r>
              <a:rPr lang="en-US" sz="2400" dirty="0" smtClean="0">
                <a:effectLst>
                  <a:outerShdw blurRad="38100" dist="38100" dir="2700000" algn="tl">
                    <a:srgbClr val="000000">
                      <a:alpha val="43137"/>
                    </a:srgbClr>
                  </a:outerShdw>
                </a:effectLst>
              </a:rPr>
              <a:t>brings all through traffic on the crossing arterial street to a “single point” of intersection above (or beneath) the main lanes, as opposed to the two points of intersection used in traditional diamond interchanges.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5" name="TextBox 4"/>
          <p:cNvSpPr txBox="1"/>
          <p:nvPr/>
        </p:nvSpPr>
        <p:spPr>
          <a:xfrm>
            <a:off x="914400" y="33528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1931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FUTURE </a:t>
            </a:r>
            <a:r>
              <a:rPr lang="en-US" dirty="0" err="1" smtClean="0">
                <a:effectLst>
                  <a:outerShdw blurRad="38100" dist="38100" dir="2700000" algn="tl">
                    <a:srgbClr val="000000">
                      <a:alpha val="43137"/>
                    </a:srgbClr>
                  </a:outerShdw>
                </a:effectLst>
              </a:rPr>
              <a:t>SPUIs</a:t>
            </a:r>
            <a:r>
              <a:rPr lang="en-US" dirty="0" smtClean="0">
                <a:effectLst>
                  <a:outerShdw blurRad="38100" dist="38100" dir="2700000" algn="tl">
                    <a:srgbClr val="000000">
                      <a:alpha val="43137"/>
                    </a:srgbClr>
                  </a:outerShdw>
                </a:effectLst>
              </a:rPr>
              <a:t> IN ARKANSAS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Plans are currently being developed for project 061371, which will construct two </a:t>
            </a:r>
            <a:r>
              <a:rPr lang="en-US" dirty="0" err="1" smtClean="0">
                <a:effectLst>
                  <a:outerShdw blurRad="38100" dist="38100" dir="2700000" algn="tl">
                    <a:srgbClr val="000000">
                      <a:alpha val="43137"/>
                    </a:srgbClr>
                  </a:outerShdw>
                </a:effectLst>
              </a:rPr>
              <a:t>SPUIs</a:t>
            </a:r>
            <a:r>
              <a:rPr lang="en-US" dirty="0" smtClean="0">
                <a:effectLst>
                  <a:outerShdw blurRad="38100" dist="38100" dir="2700000" algn="tl">
                    <a:srgbClr val="000000">
                      <a:alpha val="43137"/>
                    </a:srgbClr>
                  </a:outerShdw>
                </a:effectLst>
              </a:rPr>
              <a:t> along the US-67 corridor in Cabot.  This project is currently scheduled to be let in February of 2021.</a:t>
            </a:r>
            <a:endParaRPr lang="en-US" dirty="0">
              <a:effectLst>
                <a:outerShdw blurRad="38100" dist="38100" dir="2700000" algn="tl">
                  <a:srgbClr val="000000">
                    <a:alpha val="43137"/>
                  </a:srgbClr>
                </a:outerShdw>
              </a:effectLs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621758269"/>
              </p:ext>
            </p:extLst>
          </p:nvPr>
        </p:nvGraphicFramePr>
        <p:xfrm>
          <a:off x="158446" y="2983126"/>
          <a:ext cx="4240200" cy="2427073"/>
        </p:xfrm>
        <a:graphic>
          <a:graphicData uri="http://schemas.openxmlformats.org/presentationml/2006/ole">
            <mc:AlternateContent xmlns:mc="http://schemas.openxmlformats.org/markup-compatibility/2006">
              <mc:Choice xmlns:v="urn:schemas-microsoft-com:vml" Requires="v">
                <p:oleObj spid="_x0000_s1054" name="Acrobat Document" r:id="rId4" imgW="40566740" imgH="23221860" progId="Acrobat.Document.2015">
                  <p:embed/>
                </p:oleObj>
              </mc:Choice>
              <mc:Fallback>
                <p:oleObj name="Acrobat Document" r:id="rId4" imgW="40566740" imgH="23221860" progId="Acrobat.Document.2015">
                  <p:embed/>
                  <p:pic>
                    <p:nvPicPr>
                      <p:cNvPr id="0" name=""/>
                      <p:cNvPicPr/>
                      <p:nvPr/>
                    </p:nvPicPr>
                    <p:blipFill>
                      <a:blip r:embed="rId5"/>
                      <a:stretch>
                        <a:fillRect/>
                      </a:stretch>
                    </p:blipFill>
                    <p:spPr>
                      <a:xfrm>
                        <a:off x="158446" y="2983126"/>
                        <a:ext cx="4240200" cy="242707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98462247"/>
              </p:ext>
            </p:extLst>
          </p:nvPr>
        </p:nvGraphicFramePr>
        <p:xfrm>
          <a:off x="4495800" y="2895600"/>
          <a:ext cx="4285224" cy="2742989"/>
        </p:xfrm>
        <a:graphic>
          <a:graphicData uri="http://schemas.openxmlformats.org/presentationml/2006/ole">
            <mc:AlternateContent xmlns:mc="http://schemas.openxmlformats.org/markup-compatibility/2006">
              <mc:Choice xmlns:v="urn:schemas-microsoft-com:vml" Requires="v">
                <p:oleObj spid="_x0000_s1055" name="Acrobat Document" r:id="rId6" imgW="11429826" imgH="7314891" progId="Acrobat.Document.2015">
                  <p:embed/>
                </p:oleObj>
              </mc:Choice>
              <mc:Fallback>
                <p:oleObj name="Acrobat Document" r:id="rId6" imgW="11429826" imgH="7314891" progId="Acrobat.Document.2015">
                  <p:embed/>
                  <p:pic>
                    <p:nvPicPr>
                      <p:cNvPr id="0" name=""/>
                      <p:cNvPicPr/>
                      <p:nvPr/>
                    </p:nvPicPr>
                    <p:blipFill>
                      <a:blip r:embed="rId7"/>
                      <a:stretch>
                        <a:fillRect/>
                      </a:stretch>
                    </p:blipFill>
                    <p:spPr>
                      <a:xfrm>
                        <a:off x="4495800" y="2895600"/>
                        <a:ext cx="4285224" cy="2742989"/>
                      </a:xfrm>
                      <a:prstGeom prst="rect">
                        <a:avLst/>
                      </a:prstGeom>
                    </p:spPr>
                  </p:pic>
                </p:oleObj>
              </mc:Fallback>
            </mc:AlternateContent>
          </a:graphicData>
        </a:graphic>
      </p:graphicFrame>
    </p:spTree>
    <p:extLst>
      <p:ext uri="{BB962C8B-B14F-4D97-AF65-F5344CB8AC3E}">
        <p14:creationId xmlns:p14="http://schemas.microsoft.com/office/powerpoint/2010/main" val="213188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1" y="0"/>
            <a:ext cx="9146931" cy="7146040"/>
          </a:xfrm>
        </p:spPr>
      </p:pic>
      <p:sp>
        <p:nvSpPr>
          <p:cNvPr id="2" name="Title 1"/>
          <p:cNvSpPr>
            <a:spLocks noGrp="1"/>
          </p:cNvSpPr>
          <p:nvPr>
            <p:ph type="title"/>
          </p:nvPr>
        </p:nvSpPr>
        <p:spPr>
          <a:xfrm>
            <a:off x="685800" y="1600200"/>
            <a:ext cx="7543800" cy="1450757"/>
          </a:xfrm>
        </p:spPr>
        <p:txBody>
          <a:bodyPr/>
          <a:lstStyle/>
          <a:p>
            <a:pPr algn="ctr"/>
            <a:r>
              <a:rPr lang="en-US" b="1" spc="0" smtClean="0">
                <a:ln w="22225">
                  <a:solidFill>
                    <a:schemeClr val="accent2"/>
                  </a:solidFill>
                  <a:prstDash val="solid"/>
                </a:ln>
                <a:solidFill>
                  <a:schemeClr val="accent2">
                    <a:lumMod val="40000"/>
                    <a:lumOff val="60000"/>
                  </a:schemeClr>
                </a:solidFill>
              </a:rPr>
              <a:t>Questions???</a:t>
            </a:r>
            <a:endParaRPr lang="en-US" b="1" spc="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3306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TRADITIONAL DIAMOND VS.</a:t>
            </a:r>
            <a:br>
              <a:rPr lang="en-US" dirty="0" smtClean="0">
                <a:effectLst>
                  <a:outerShdw blurRad="38100" dist="38100" dir="2700000" algn="tl">
                    <a:srgbClr val="000000">
                      <a:alpha val="43137"/>
                    </a:srgbClr>
                  </a:outerShdw>
                </a:effectLst>
              </a:rPr>
            </a:br>
            <a:r>
              <a:rPr lang="en-US" dirty="0" err="1" smtClean="0">
                <a:effectLst>
                  <a:outerShdw blurRad="38100" dist="38100" dir="2700000" algn="tl">
                    <a:srgbClr val="000000">
                      <a:alpha val="43137"/>
                    </a:srgbClr>
                  </a:outerShdw>
                </a:effectLst>
              </a:rPr>
              <a:t>SPUI</a:t>
            </a:r>
            <a:endParaRPr lang="en-US" dirty="0">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828800"/>
            <a:ext cx="6477849" cy="4318566"/>
          </a:xfrm>
          <a:prstGeom prst="rect">
            <a:avLst/>
          </a:prstGeom>
          <a:ln>
            <a:noFill/>
          </a:ln>
          <a:effectLst>
            <a:outerShdw blurRad="190500" algn="tl" rotWithShape="0">
              <a:srgbClr val="000000">
                <a:alpha val="70000"/>
              </a:srgbClr>
            </a:outerShdw>
          </a:effectLst>
        </p:spPr>
      </p:pic>
      <p:sp>
        <p:nvSpPr>
          <p:cNvPr id="7" name="TextBox 6"/>
          <p:cNvSpPr txBox="1"/>
          <p:nvPr/>
        </p:nvSpPr>
        <p:spPr>
          <a:xfrm>
            <a:off x="1295400" y="5901145"/>
            <a:ext cx="4387740" cy="246221"/>
          </a:xfrm>
          <a:prstGeom prst="rect">
            <a:avLst/>
          </a:prstGeom>
          <a:noFill/>
        </p:spPr>
        <p:txBody>
          <a:bodyPr wrap="none" rtlCol="0">
            <a:spAutoFit/>
          </a:bodyPr>
          <a:lstStyle/>
          <a:p>
            <a:r>
              <a:rPr lang="en-US" sz="1000">
                <a:solidFill>
                  <a:schemeClr val="bg1">
                    <a:lumMod val="50000"/>
                  </a:schemeClr>
                </a:solidFill>
              </a:rPr>
              <a:t>Trevor </a:t>
            </a:r>
            <a:r>
              <a:rPr lang="en-US" sz="1000" err="1">
                <a:solidFill>
                  <a:schemeClr val="bg1">
                    <a:lumMod val="50000"/>
                  </a:schemeClr>
                </a:solidFill>
              </a:rPr>
              <a:t>Wrayton</a:t>
            </a:r>
            <a:r>
              <a:rPr lang="en-US" sz="1000">
                <a:solidFill>
                  <a:schemeClr val="bg1">
                    <a:lumMod val="50000"/>
                  </a:schemeClr>
                </a:solidFill>
              </a:rPr>
              <a:t>. Diverging Diamond Interchange. 2013. May 31, 2019. flickr.com</a:t>
            </a:r>
          </a:p>
        </p:txBody>
      </p:sp>
      <p:sp>
        <p:nvSpPr>
          <p:cNvPr id="8" name="Down Arrow 7"/>
          <p:cNvSpPr/>
          <p:nvPr/>
        </p:nvSpPr>
        <p:spPr>
          <a:xfrm>
            <a:off x="3200400" y="2971800"/>
            <a:ext cx="381000" cy="40668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5181600" y="2969419"/>
            <a:ext cx="381000" cy="40668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8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88717" y="1865023"/>
            <a:ext cx="4800600" cy="4433331"/>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TRADITIONAL DIAMOND VS.</a:t>
            </a:r>
            <a:br>
              <a:rPr lang="en-US" dirty="0" smtClean="0">
                <a:effectLst>
                  <a:outerShdw blurRad="38100" dist="38100" dir="2700000" algn="tl">
                    <a:srgbClr val="000000">
                      <a:alpha val="43137"/>
                    </a:srgbClr>
                  </a:outerShdw>
                </a:effectLst>
              </a:rPr>
            </a:br>
            <a:r>
              <a:rPr lang="en-US" dirty="0" err="1" smtClean="0">
                <a:effectLst>
                  <a:outerShdw blurRad="38100" dist="38100" dir="2700000" algn="tl">
                    <a:srgbClr val="000000">
                      <a:alpha val="43137"/>
                    </a:srgbClr>
                  </a:outerShdw>
                </a:effectLst>
              </a:rPr>
              <a:t>SPUI</a:t>
            </a:r>
            <a:endParaRPr lang="en-US" dirty="0">
              <a:effectLst>
                <a:outerShdw blurRad="38100" dist="38100" dir="2700000" algn="tl">
                  <a:srgbClr val="000000">
                    <a:alpha val="43137"/>
                  </a:srgbClr>
                </a:outerShdw>
              </a:effectLst>
            </a:endParaRPr>
          </a:p>
        </p:txBody>
      </p:sp>
      <p:sp>
        <p:nvSpPr>
          <p:cNvPr id="7" name="TextBox 6"/>
          <p:cNvSpPr txBox="1"/>
          <p:nvPr/>
        </p:nvSpPr>
        <p:spPr>
          <a:xfrm>
            <a:off x="2088717" y="6052133"/>
            <a:ext cx="3256020" cy="215444"/>
          </a:xfrm>
          <a:prstGeom prst="rect">
            <a:avLst/>
          </a:prstGeom>
          <a:noFill/>
        </p:spPr>
        <p:txBody>
          <a:bodyPr wrap="none" rtlCol="0">
            <a:spAutoFit/>
          </a:bodyPr>
          <a:lstStyle/>
          <a:p>
            <a:r>
              <a:rPr lang="en-US" sz="800">
                <a:solidFill>
                  <a:schemeClr val="tx1">
                    <a:lumMod val="50000"/>
                    <a:lumOff val="50000"/>
                  </a:schemeClr>
                </a:solidFill>
              </a:rPr>
              <a:t>Aerial Image of SPUI. May 31, 2019. </a:t>
            </a:r>
            <a:r>
              <a:rPr lang="en-US" sz="800" smtClean="0">
                <a:solidFill>
                  <a:schemeClr val="tx1">
                    <a:lumMod val="50000"/>
                    <a:lumOff val="50000"/>
                  </a:schemeClr>
                </a:solidFill>
              </a:rPr>
              <a:t>attap.gitbooks.io.  I-40 in Durham, NC</a:t>
            </a:r>
            <a:endParaRPr lang="en-US" sz="800">
              <a:solidFill>
                <a:schemeClr val="tx1">
                  <a:lumMod val="50000"/>
                  <a:lumOff val="50000"/>
                </a:schemeClr>
              </a:solidFill>
            </a:endParaRPr>
          </a:p>
        </p:txBody>
      </p:sp>
      <p:sp>
        <p:nvSpPr>
          <p:cNvPr id="11" name="Down Arrow 10"/>
          <p:cNvSpPr/>
          <p:nvPr/>
        </p:nvSpPr>
        <p:spPr>
          <a:xfrm>
            <a:off x="3962400" y="3489776"/>
            <a:ext cx="381000" cy="40668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04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2321" r="35519"/>
          <a:stretch/>
        </p:blipFill>
        <p:spPr>
          <a:xfrm>
            <a:off x="1447800" y="2746130"/>
            <a:ext cx="2590800" cy="3272685"/>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a:bodyPr>
          <a:lstStyle/>
          <a:p>
            <a:r>
              <a:rPr lang="en-US" smtClean="0">
                <a:effectLst>
                  <a:outerShdw blurRad="50800" dist="38100" dir="2700000" algn="tl" rotWithShape="0">
                    <a:prstClr val="black">
                      <a:alpha val="40000"/>
                    </a:prstClr>
                  </a:outerShdw>
                </a:effectLst>
              </a:rPr>
              <a:t>SPUI - HISTORY</a:t>
            </a:r>
            <a:endParaRPr lang="en-US">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822960" y="1802487"/>
            <a:ext cx="7543801" cy="4023360"/>
          </a:xfrm>
        </p:spPr>
        <p:txBody>
          <a:bodyPr/>
          <a:lstStyle/>
          <a:p>
            <a:pPr marL="0" indent="0">
              <a:buNone/>
            </a:pPr>
            <a:r>
              <a:rPr lang="en-US" dirty="0" smtClean="0">
                <a:effectLst>
                  <a:outerShdw blurRad="50800" dist="38100" dir="2700000" algn="tl" rotWithShape="0">
                    <a:prstClr val="black">
                      <a:alpha val="40000"/>
                    </a:prstClr>
                  </a:outerShdw>
                </a:effectLst>
              </a:rPr>
              <a:t>The </a:t>
            </a:r>
            <a:r>
              <a:rPr lang="en-US" dirty="0">
                <a:effectLst>
                  <a:outerShdw blurRad="50800" dist="38100" dir="2700000" algn="tl" rotWithShape="0">
                    <a:prstClr val="black">
                      <a:alpha val="40000"/>
                    </a:prstClr>
                  </a:outerShdw>
                </a:effectLst>
              </a:rPr>
              <a:t>first ever </a:t>
            </a:r>
            <a:r>
              <a:rPr lang="en-US" dirty="0" err="1">
                <a:effectLst>
                  <a:outerShdw blurRad="50800" dist="38100" dir="2700000" algn="tl" rotWithShape="0">
                    <a:prstClr val="black">
                      <a:alpha val="40000"/>
                    </a:prstClr>
                  </a:outerShdw>
                </a:effectLst>
              </a:rPr>
              <a:t>SPUI</a:t>
            </a:r>
            <a:r>
              <a:rPr lang="en-US" dirty="0">
                <a:effectLst>
                  <a:outerShdw blurRad="50800" dist="38100" dir="2700000" algn="tl" rotWithShape="0">
                    <a:prstClr val="black">
                      <a:alpha val="40000"/>
                    </a:prstClr>
                  </a:outerShdw>
                </a:effectLst>
              </a:rPr>
              <a:t> </a:t>
            </a:r>
            <a:r>
              <a:rPr lang="en-US" dirty="0" smtClean="0">
                <a:effectLst>
                  <a:outerShdw blurRad="50800" dist="38100" dir="2700000" algn="tl" rotWithShape="0">
                    <a:prstClr val="black">
                      <a:alpha val="40000"/>
                    </a:prstClr>
                  </a:outerShdw>
                </a:effectLst>
              </a:rPr>
              <a:t>was designed by Wallace Hawkes for State Route 60 in Clearwater, Florida.  The design was completed in 1970, and the interchange opened in 1974.</a:t>
            </a:r>
          </a:p>
          <a:p>
            <a:endParaRPr lang="en-US" dirty="0" smtClean="0">
              <a:effectLst>
                <a:outerShdw blurRad="50800" dist="38100" dir="2700000" algn="tl" rotWithShape="0">
                  <a:prstClr val="black">
                    <a:alpha val="40000"/>
                  </a:prstClr>
                </a:outerShdw>
              </a:effectLst>
            </a:endParaRPr>
          </a:p>
          <a:p>
            <a:endParaRPr lang="en-US" dirty="0">
              <a:effectLst>
                <a:outerShdw blurRad="50800" dist="38100" dir="2700000" algn="tl" rotWithShape="0">
                  <a:prstClr val="black">
                    <a:alpha val="40000"/>
                  </a:prstClr>
                </a:outerShdw>
              </a:effectLst>
            </a:endParaRPr>
          </a:p>
        </p:txBody>
      </p:sp>
      <p:sp>
        <p:nvSpPr>
          <p:cNvPr id="4" name="TextBox 3"/>
          <p:cNvSpPr txBox="1"/>
          <p:nvPr/>
        </p:nvSpPr>
        <p:spPr>
          <a:xfrm>
            <a:off x="152400" y="6018815"/>
            <a:ext cx="5105400" cy="276999"/>
          </a:xfrm>
          <a:prstGeom prst="rect">
            <a:avLst/>
          </a:prstGeom>
          <a:noFill/>
        </p:spPr>
        <p:txBody>
          <a:bodyPr wrap="square" rtlCol="0">
            <a:spAutoFit/>
          </a:bodyPr>
          <a:lstStyle/>
          <a:p>
            <a:pPr algn="ctr"/>
            <a:r>
              <a:rPr lang="en-US" sz="1200" dirty="0" smtClean="0">
                <a:effectLst>
                  <a:outerShdw blurRad="50800" dist="38100" dir="2700000" algn="tl" rotWithShape="0">
                    <a:prstClr val="black">
                      <a:alpha val="40000"/>
                    </a:prstClr>
                  </a:outerShdw>
                </a:effectLst>
              </a:rPr>
              <a:t>S.R.60/S.R.19 Interchange</a:t>
            </a:r>
            <a:endParaRPr lang="en-US" sz="1200" dirty="0">
              <a:effectLst>
                <a:outerShdw blurRad="50800" dist="38100" dir="2700000" algn="tl" rotWithShape="0">
                  <a:prstClr val="black">
                    <a:alpha val="40000"/>
                  </a:prstClr>
                </a:outerShdw>
              </a:effectLst>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137" b="4196"/>
          <a:stretch/>
        </p:blipFill>
        <p:spPr>
          <a:xfrm>
            <a:off x="5747599" y="2743199"/>
            <a:ext cx="2105025" cy="2590801"/>
          </a:xfrm>
          <a:prstGeom prst="rect">
            <a:avLst/>
          </a:prstGeom>
          <a:ln>
            <a:noFill/>
          </a:ln>
          <a:effectLst>
            <a:outerShdw blurRad="190500" algn="tl" rotWithShape="0">
              <a:srgbClr val="000000">
                <a:alpha val="70000"/>
              </a:srgbClr>
            </a:outerShdw>
          </a:effectLst>
        </p:spPr>
      </p:pic>
      <p:sp>
        <p:nvSpPr>
          <p:cNvPr id="8" name="TextBox 7"/>
          <p:cNvSpPr txBox="1"/>
          <p:nvPr/>
        </p:nvSpPr>
        <p:spPr>
          <a:xfrm>
            <a:off x="5826062" y="5418674"/>
            <a:ext cx="1948097"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T. Wallace Hawkes </a:t>
            </a:r>
            <a:endParaRPr lang="en-US" dirty="0">
              <a:effectLst>
                <a:outerShdw blurRad="38100" dist="38100" dir="2700000" algn="tl">
                  <a:srgbClr val="000000">
                    <a:alpha val="43137"/>
                  </a:srgbClr>
                </a:outerShdw>
              </a:effectLst>
            </a:endParaRPr>
          </a:p>
        </p:txBody>
      </p:sp>
      <p:sp>
        <p:nvSpPr>
          <p:cNvPr id="9" name="TextBox 8"/>
          <p:cNvSpPr txBox="1"/>
          <p:nvPr/>
        </p:nvSpPr>
        <p:spPr>
          <a:xfrm>
            <a:off x="1460849" y="5814616"/>
            <a:ext cx="861133" cy="246221"/>
          </a:xfrm>
          <a:prstGeom prst="rect">
            <a:avLst/>
          </a:prstGeom>
          <a:noFill/>
        </p:spPr>
        <p:txBody>
          <a:bodyPr wrap="none" rtlCol="0">
            <a:spAutoFit/>
          </a:bodyPr>
          <a:lstStyle/>
          <a:p>
            <a:r>
              <a:rPr lang="en-US" sz="1000" dirty="0" smtClean="0">
                <a:solidFill>
                  <a:schemeClr val="bg2"/>
                </a:solidFill>
              </a:rPr>
              <a:t>Google Earth</a:t>
            </a:r>
            <a:endParaRPr lang="en-US" sz="1000" dirty="0">
              <a:solidFill>
                <a:schemeClr val="bg2"/>
              </a:solidFill>
            </a:endParaRPr>
          </a:p>
        </p:txBody>
      </p:sp>
    </p:spTree>
    <p:extLst>
      <p:ext uri="{BB962C8B-B14F-4D97-AF65-F5344CB8AC3E}">
        <p14:creationId xmlns:p14="http://schemas.microsoft.com/office/powerpoint/2010/main" val="5709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38100" dist="38100" dir="2700000" algn="tl">
                    <a:srgbClr val="000000">
                      <a:alpha val="43137"/>
                    </a:srgbClr>
                  </a:outerShdw>
                </a:effectLst>
              </a:rPr>
              <a:t>WHAT MAKES A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A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22959" y="1943947"/>
            <a:ext cx="7543801" cy="440266"/>
          </a:xfrm>
        </p:spPr>
        <p:txBody>
          <a:bodyPr>
            <a:normAutofit fontScale="92500" lnSpcReduction="10000"/>
          </a:bodyPr>
          <a:lstStyle/>
          <a:p>
            <a:r>
              <a:rPr lang="en-US" sz="2800" smtClean="0">
                <a:effectLst>
                  <a:outerShdw blurRad="38100" dist="38100" dir="2700000" algn="tl">
                    <a:srgbClr val="000000">
                      <a:alpha val="43137"/>
                    </a:srgbClr>
                  </a:outerShdw>
                </a:effectLst>
              </a:rPr>
              <a:t>PRIMARY FEATURES…</a:t>
            </a:r>
          </a:p>
          <a:p>
            <a:endParaRPr lang="en-US">
              <a:effectLst>
                <a:outerShdw blurRad="38100" dist="38100" dir="2700000" algn="tl">
                  <a:srgbClr val="000000">
                    <a:alpha val="43137"/>
                  </a:srgbClr>
                </a:outerShdw>
              </a:effectLst>
            </a:endParaRPr>
          </a:p>
        </p:txBody>
      </p:sp>
      <p:sp>
        <p:nvSpPr>
          <p:cNvPr id="4" name="TextBox 3"/>
          <p:cNvSpPr txBox="1"/>
          <p:nvPr/>
        </p:nvSpPr>
        <p:spPr>
          <a:xfrm>
            <a:off x="822959" y="2375421"/>
            <a:ext cx="7940041"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All left turning movements are controlled by a single traffic signal.</a:t>
            </a:r>
          </a:p>
          <a:p>
            <a:pPr marL="285750"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All left turning movements operate to the left of each other, as is typical with “protected-only” left-turn phasing.</a:t>
            </a:r>
          </a:p>
          <a:p>
            <a:pPr marL="285750"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The similarities between and </a:t>
            </a:r>
            <a:r>
              <a:rPr lang="en-US" sz="2400" dirty="0" err="1" smtClean="0">
                <a:effectLst>
                  <a:outerShdw blurRad="38100" dist="38100" dir="2700000" algn="tl">
                    <a:srgbClr val="000000">
                      <a:alpha val="43137"/>
                    </a:srgbClr>
                  </a:outerShdw>
                </a:effectLst>
              </a:rPr>
              <a:t>SPUI</a:t>
            </a:r>
            <a:r>
              <a:rPr lang="en-US" sz="2400" dirty="0" smtClean="0">
                <a:effectLst>
                  <a:outerShdw blurRad="38100" dist="38100" dir="2700000" algn="tl">
                    <a:srgbClr val="000000">
                      <a:alpha val="43137"/>
                    </a:srgbClr>
                  </a:outerShdw>
                </a:effectLst>
              </a:rPr>
              <a:t> and a traditional diamond increase driver familiarity.</a:t>
            </a:r>
          </a:p>
          <a:p>
            <a:pPr marL="285750" indent="-285750">
              <a:buFont typeface="Arial" panose="020B0604020202020204" pitchFamily="34" charset="0"/>
              <a:buChar char="•"/>
            </a:pPr>
            <a:r>
              <a:rPr lang="en-US" sz="2400" dirty="0" smtClean="0">
                <a:effectLst>
                  <a:outerShdw blurRad="38100" dist="38100" dir="2700000" algn="tl">
                    <a:srgbClr val="000000">
                      <a:alpha val="43137"/>
                    </a:srgbClr>
                  </a:outerShdw>
                </a:effectLst>
              </a:rPr>
              <a:t>As </a:t>
            </a:r>
            <a:r>
              <a:rPr lang="en-US" sz="2400" dirty="0">
                <a:effectLst>
                  <a:outerShdw blurRad="38100" dist="38100" dir="2700000" algn="tl">
                    <a:srgbClr val="000000">
                      <a:alpha val="43137"/>
                    </a:srgbClr>
                  </a:outerShdw>
                </a:effectLst>
              </a:rPr>
              <a:t>a result of </a:t>
            </a:r>
            <a:r>
              <a:rPr lang="en-US" sz="2400" dirty="0" smtClean="0">
                <a:effectLst>
                  <a:outerShdw blurRad="38100" dist="38100" dir="2700000" algn="tl">
                    <a:srgbClr val="000000">
                      <a:alpha val="43137"/>
                    </a:srgbClr>
                  </a:outerShdw>
                </a:effectLst>
              </a:rPr>
              <a:t>the </a:t>
            </a:r>
            <a:r>
              <a:rPr lang="en-US" sz="2400" dirty="0">
                <a:effectLst>
                  <a:outerShdw blurRad="38100" dist="38100" dir="2700000" algn="tl">
                    <a:srgbClr val="000000">
                      <a:alpha val="43137"/>
                    </a:srgbClr>
                  </a:outerShdw>
                </a:effectLst>
              </a:rPr>
              <a:t>reduction in intersection conflict points, the single point </a:t>
            </a:r>
            <a:r>
              <a:rPr lang="en-US" sz="2400" dirty="0" smtClean="0">
                <a:effectLst>
                  <a:outerShdw blurRad="38100" dist="38100" dir="2700000" algn="tl">
                    <a:srgbClr val="000000">
                      <a:alpha val="43137"/>
                    </a:srgbClr>
                  </a:outerShdw>
                </a:effectLst>
              </a:rPr>
              <a:t>urban interchange </a:t>
            </a:r>
            <a:r>
              <a:rPr lang="en-US" sz="2400" dirty="0">
                <a:effectLst>
                  <a:outerShdw blurRad="38100" dist="38100" dir="2700000" algn="tl">
                    <a:srgbClr val="000000">
                      <a:alpha val="43137"/>
                    </a:srgbClr>
                  </a:outerShdw>
                </a:effectLst>
              </a:rPr>
              <a:t>configuration offers greater capacity than a traditional diamond interchange.</a:t>
            </a:r>
          </a:p>
          <a:p>
            <a:pPr marL="285750" indent="-285750">
              <a:buFont typeface="Arial" panose="020B0604020202020204" pitchFamily="34" charset="0"/>
              <a:buChar char="•"/>
            </a:pPr>
            <a:endParaRPr lang="en-US" sz="2400"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dirty="0" smtClean="0">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dirty="0">
              <a:effectLst>
                <a:outerShdw blurRad="38100" dist="38100" dir="2700000" algn="tl">
                  <a:srgbClr val="000000">
                    <a:alpha val="43137"/>
                  </a:srgbClr>
                </a:outerShdw>
              </a:effectLst>
            </a:endParaRPr>
          </a:p>
        </p:txBody>
      </p:sp>
      <p:sp>
        <p:nvSpPr>
          <p:cNvPr id="5" name="TextBox 4"/>
          <p:cNvSpPr txBox="1"/>
          <p:nvPr/>
        </p:nvSpPr>
        <p:spPr>
          <a:xfrm>
            <a:off x="914400" y="33528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8538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 ADVANTAGES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sz="3200" dirty="0" smtClean="0">
                <a:effectLst>
                  <a:outerShdw blurRad="38100" dist="38100" dir="2700000" algn="tl">
                    <a:srgbClr val="000000">
                      <a:alpha val="43137"/>
                    </a:srgbClr>
                  </a:outerShdw>
                </a:effectLst>
              </a:rPr>
              <a:t>REDUCED ROW FOOTPRINT</a:t>
            </a:r>
          </a:p>
          <a:p>
            <a:pPr marL="0" indent="0">
              <a:buNone/>
            </a:pP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configuration generally has a smaller ROW footprint compared to that of a traditional diamond configuration or a cloverleaf configuration. </a:t>
            </a:r>
            <a:endParaRPr lang="en-US" dirty="0" smtClean="0">
              <a:effectLst>
                <a:outerShdw blurRad="38100" dist="38100" dir="2700000" algn="tl">
                  <a:srgbClr val="000000">
                    <a:alpha val="43137"/>
                  </a:srgbClr>
                </a:outerShdw>
              </a:effectLst>
            </a:endParaRPr>
          </a:p>
          <a:p>
            <a:pPr>
              <a:buFont typeface="Wingdings" panose="05000000000000000000" pitchFamily="2" charset="2"/>
              <a:buChar char="§"/>
            </a:pPr>
            <a:endParaRPr lang="en-US" dirty="0">
              <a:effectLst>
                <a:outerShdw blurRad="38100" dist="38100" dir="2700000" algn="tl">
                  <a:srgbClr val="000000">
                    <a:alpha val="43137"/>
                  </a:srgbClr>
                </a:outerShdw>
              </a:effectLst>
            </a:endParaRPr>
          </a:p>
          <a:p>
            <a:pPr>
              <a:buFont typeface="Wingdings" panose="05000000000000000000" pitchFamily="2" charset="2"/>
              <a:buChar char="Ø"/>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6795" y="3538061"/>
            <a:ext cx="3017520" cy="235743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733800"/>
            <a:ext cx="3276600" cy="1965960"/>
          </a:xfrm>
          <a:prstGeom prst="rect">
            <a:avLst/>
          </a:prstGeom>
          <a:ln>
            <a:noFill/>
          </a:ln>
          <a:effectLst>
            <a:outerShdw blurRad="190500" algn="tl" rotWithShape="0">
              <a:srgbClr val="000000">
                <a:alpha val="70000"/>
              </a:srgbClr>
            </a:outerShdw>
          </a:effectLst>
        </p:spPr>
      </p:pic>
      <p:cxnSp>
        <p:nvCxnSpPr>
          <p:cNvPr id="7" name="Straight Connector 6"/>
          <p:cNvCxnSpPr/>
          <p:nvPr/>
        </p:nvCxnSpPr>
        <p:spPr>
          <a:xfrm>
            <a:off x="6172200" y="4267200"/>
            <a:ext cx="0" cy="5257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58000" y="4267200"/>
            <a:ext cx="0" cy="5257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00400" y="3886200"/>
            <a:ext cx="0" cy="5257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33600" y="3886200"/>
            <a:ext cx="0" cy="5257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172200" y="4530090"/>
            <a:ext cx="685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172199" y="4530090"/>
            <a:ext cx="68580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133600" y="4191000"/>
            <a:ext cx="106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133600" y="4191000"/>
            <a:ext cx="1066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62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 ADVANTAGES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sz="3200" dirty="0" smtClean="0">
                <a:effectLst>
                  <a:outerShdw blurRad="38100" dist="38100" dir="2700000" algn="tl">
                    <a:srgbClr val="000000">
                      <a:alpha val="43137"/>
                    </a:srgbClr>
                  </a:outerShdw>
                </a:effectLst>
              </a:rPr>
              <a:t>INCREASED CAPACITY</a:t>
            </a:r>
          </a:p>
          <a:p>
            <a:pPr marL="0" indent="0">
              <a:buNone/>
            </a:pPr>
            <a:r>
              <a:rPr lang="en-US" dirty="0" smtClean="0">
                <a:effectLst>
                  <a:outerShdw blurRad="38100" dist="38100" dir="2700000" algn="tl">
                    <a:srgbClr val="000000">
                      <a:alpha val="43137"/>
                    </a:srgbClr>
                  </a:outerShdw>
                </a:effectLst>
              </a:rPr>
              <a:t>The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configuration reduces the conflicts from two points on either side of the interchange to a “single point” in the center of the </a:t>
            </a:r>
            <a:r>
              <a:rPr lang="en-US" dirty="0" smtClean="0">
                <a:effectLst>
                  <a:outerShdw blurRad="38100" dist="38100" dir="2700000" algn="tl">
                    <a:srgbClr val="000000">
                      <a:alpha val="43137"/>
                    </a:srgbClr>
                  </a:outerShdw>
                </a:effectLst>
              </a:rPr>
              <a:t>interchange.</a:t>
            </a:r>
            <a:endParaRPr lang="en-US" dirty="0" smtClean="0">
              <a:effectLst>
                <a:outerShdw blurRad="38100" dist="38100" dir="2700000" algn="tl">
                  <a:srgbClr val="000000">
                    <a:alpha val="43137"/>
                  </a:srgbClr>
                </a:outerShdw>
              </a:effectLst>
            </a:endParaRPr>
          </a:p>
          <a:p>
            <a:pPr>
              <a:buFont typeface="Wingdings" panose="05000000000000000000" pitchFamily="2" charset="2"/>
              <a:buChar char="§"/>
            </a:pPr>
            <a:endParaRPr lang="en-US" dirty="0"/>
          </a:p>
          <a:p>
            <a:pPr>
              <a:buFont typeface="Wingdings" panose="05000000000000000000" pitchFamily="2" charset="2"/>
              <a:buChar char="Ø"/>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276600"/>
            <a:ext cx="3810000" cy="2886075"/>
          </a:xfrm>
          <a:prstGeom prst="rect">
            <a:avLst/>
          </a:prstGeom>
        </p:spPr>
      </p:pic>
      <p:sp>
        <p:nvSpPr>
          <p:cNvPr id="5" name="Right Arrow 4"/>
          <p:cNvSpPr/>
          <p:nvPr/>
        </p:nvSpPr>
        <p:spPr>
          <a:xfrm rot="16200000">
            <a:off x="4139170" y="3793153"/>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200400" y="5043967"/>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198208">
            <a:off x="3958247" y="4541508"/>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4800600" y="4321544"/>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3958246" y="5545229"/>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7514270">
            <a:off x="4139170" y="4784200"/>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4139170" y="5524904"/>
            <a:ext cx="300885"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5400000">
            <a:off x="3944104" y="3797020"/>
            <a:ext cx="300885"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53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 ADVANTAGES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sz="3200" dirty="0" smtClean="0">
                <a:effectLst>
                  <a:outerShdw blurRad="38100" dist="38100" dir="2700000" algn="tl">
                    <a:srgbClr val="000000">
                      <a:alpha val="43137"/>
                    </a:srgbClr>
                  </a:outerShdw>
                </a:effectLst>
              </a:rPr>
              <a:t>INCREASED CAPACITY</a:t>
            </a:r>
          </a:p>
          <a:p>
            <a:pPr marL="0" indent="0">
              <a:buNone/>
            </a:pPr>
            <a:r>
              <a:rPr lang="en-US" dirty="0" smtClean="0">
                <a:effectLst>
                  <a:outerShdw blurRad="38100" dist="38100" dir="2700000" algn="tl">
                    <a:srgbClr val="000000">
                      <a:alpha val="43137"/>
                    </a:srgbClr>
                  </a:outerShdw>
                </a:effectLst>
              </a:rPr>
              <a:t>The </a:t>
            </a:r>
            <a:r>
              <a:rPr lang="en-US" dirty="0" err="1" smtClean="0">
                <a:effectLst>
                  <a:outerShdw blurRad="38100" dist="38100" dir="2700000" algn="tl">
                    <a:srgbClr val="000000">
                      <a:alpha val="43137"/>
                    </a:srgbClr>
                  </a:outerShdw>
                </a:effectLst>
              </a:rPr>
              <a:t>SPUI</a:t>
            </a:r>
            <a:r>
              <a:rPr lang="en-US" dirty="0" smtClean="0">
                <a:effectLst>
                  <a:outerShdw blurRad="38100" dist="38100" dir="2700000" algn="tl">
                    <a:srgbClr val="000000">
                      <a:alpha val="43137"/>
                    </a:srgbClr>
                  </a:outerShdw>
                </a:effectLst>
              </a:rPr>
              <a:t> configuration reduces the conflicts from two points on either side of the interchange to a “single point” in the center of the </a:t>
            </a:r>
            <a:r>
              <a:rPr lang="en-US" dirty="0" smtClean="0">
                <a:effectLst>
                  <a:outerShdw blurRad="38100" dist="38100" dir="2700000" algn="tl">
                    <a:srgbClr val="000000">
                      <a:alpha val="43137"/>
                    </a:srgbClr>
                  </a:outerShdw>
                </a:effectLst>
              </a:rPr>
              <a:t>interchange.</a:t>
            </a:r>
            <a:endParaRPr lang="en-US" dirty="0" smtClean="0">
              <a:effectLst>
                <a:outerShdw blurRad="38100" dist="38100" dir="2700000" algn="tl">
                  <a:srgbClr val="000000">
                    <a:alpha val="43137"/>
                  </a:srgbClr>
                </a:outerShdw>
              </a:effectLst>
            </a:endParaRPr>
          </a:p>
          <a:p>
            <a:pPr>
              <a:buFont typeface="Wingdings" panose="05000000000000000000" pitchFamily="2" charset="2"/>
              <a:buChar char="§"/>
            </a:pPr>
            <a:endParaRPr lang="en-US" dirty="0"/>
          </a:p>
          <a:p>
            <a:pPr>
              <a:buFont typeface="Wingdings" panose="05000000000000000000" pitchFamily="2" charset="2"/>
              <a:buChar char="Ø"/>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276600"/>
            <a:ext cx="3810000" cy="2886075"/>
          </a:xfrm>
          <a:prstGeom prst="rect">
            <a:avLst/>
          </a:prstGeom>
        </p:spPr>
      </p:pic>
      <p:sp>
        <p:nvSpPr>
          <p:cNvPr id="18" name="Right Arrow 17"/>
          <p:cNvSpPr/>
          <p:nvPr/>
        </p:nvSpPr>
        <p:spPr>
          <a:xfrm rot="16200000">
            <a:off x="4131930" y="5488819"/>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3283727" y="4320459"/>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3866481">
            <a:off x="3901964" y="4722884"/>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4800600" y="5045869"/>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5400000">
            <a:off x="3950069" y="3838137"/>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3327257">
            <a:off x="4170466" y="4601884"/>
            <a:ext cx="300885" cy="152400"/>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3242415" y="5045869"/>
            <a:ext cx="300885"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0800000">
            <a:off x="4800600" y="4320458"/>
            <a:ext cx="300885"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53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1919</TotalTime>
  <Words>1085</Words>
  <Application>Microsoft Office PowerPoint</Application>
  <PresentationFormat>On-screen Show (4:3)</PresentationFormat>
  <Paragraphs>98</Paragraphs>
  <Slides>21</Slides>
  <Notes>15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7" baseType="lpstr">
      <vt:lpstr>Arial</vt:lpstr>
      <vt:lpstr>Calibri</vt:lpstr>
      <vt:lpstr>Calibri Light</vt:lpstr>
      <vt:lpstr>Wingdings</vt:lpstr>
      <vt:lpstr>Retrospect</vt:lpstr>
      <vt:lpstr>Acrobat Document</vt:lpstr>
      <vt:lpstr>Single-Point Urban Interchanges</vt:lpstr>
      <vt:lpstr>WHAT IS A SPUI?</vt:lpstr>
      <vt:lpstr>TRADITIONAL DIAMOND VS. SPUI</vt:lpstr>
      <vt:lpstr>TRADITIONAL DIAMOND VS. SPUI</vt:lpstr>
      <vt:lpstr>SPUI - HISTORY</vt:lpstr>
      <vt:lpstr>WHAT MAKES A SPUI A SPUI?</vt:lpstr>
      <vt:lpstr>SPUI - ADVANTAGES</vt:lpstr>
      <vt:lpstr>SPUI - ADVANTAGES</vt:lpstr>
      <vt:lpstr>SPUI - ADVANTAGES</vt:lpstr>
      <vt:lpstr>SPUI - ADVANTAGES</vt:lpstr>
      <vt:lpstr>SPUI - DISADVANTAGES</vt:lpstr>
      <vt:lpstr>SPUI - DISADVANTAGES</vt:lpstr>
      <vt:lpstr>SPUI - DISADVANTAGES</vt:lpstr>
      <vt:lpstr>SPUI - DISADVANTAGES</vt:lpstr>
      <vt:lpstr>SPUI – DISADVANTAGES </vt:lpstr>
      <vt:lpstr>PEDESTRIAN ACCOMMODATION</vt:lpstr>
      <vt:lpstr>SPUIs IN ARKANSAS</vt:lpstr>
      <vt:lpstr>SPUIs IN ARKANSAS</vt:lpstr>
      <vt:lpstr>SPUIs IN ARKANSAS</vt:lpstr>
      <vt:lpstr>FUTURE SPUIs IN ARKANSAS</vt:lpstr>
      <vt:lpstr>Questions???</vt:lpstr>
    </vt:vector>
  </TitlesOfParts>
  <Company>ahtd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David W</dc:creator>
  <cp:lastModifiedBy>Baker, David W</cp:lastModifiedBy>
  <cp:revision>123</cp:revision>
  <cp:lastPrinted>2019-08-14T20:30:58Z</cp:lastPrinted>
  <dcterms:created xsi:type="dcterms:W3CDTF">2015-05-18T18:34:59Z</dcterms:created>
  <dcterms:modified xsi:type="dcterms:W3CDTF">2019-08-14T21:33:27Z</dcterms:modified>
</cp:coreProperties>
</file>